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7" r:id="rId36"/>
    <p:sldId id="298" r:id="rId37"/>
    <p:sldId id="299" r:id="rId38"/>
    <p:sldId id="278" r:id="rId39"/>
    <p:sldId id="279" r:id="rId40"/>
    <p:sldId id="280" r:id="rId41"/>
    <p:sldId id="281" r:id="rId42"/>
    <p:sldId id="283"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irudha Behera" initials="AB" lastIdx="3" clrIdx="0">
    <p:extLst>
      <p:ext uri="{19B8F6BF-5375-455C-9EA6-DF929625EA0E}">
        <p15:presenceInfo xmlns:p15="http://schemas.microsoft.com/office/powerpoint/2012/main" userId="7173718c208ceda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2" autoAdjust="0"/>
    <p:restoredTop sz="94660"/>
  </p:normalViewPr>
  <p:slideViewPr>
    <p:cSldViewPr snapToGrid="0">
      <p:cViewPr>
        <p:scale>
          <a:sx n="80" d="100"/>
          <a:sy n="80" d="100"/>
        </p:scale>
        <p:origin x="77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D6AD1FE-568D-4696-8271-14F8B1708877}" type="datetimeFigureOut">
              <a:rPr lang="en-IN" smtClean="0"/>
              <a:t>04-05-2022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A311A7-A941-43F7-B611-45AE42EBA273}" type="slidenum">
              <a:rPr lang="en-IN" smtClean="0"/>
              <a:t>‹#›</a:t>
            </a:fld>
            <a:endParaRPr lang="en-IN"/>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370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6AD1FE-568D-4696-8271-14F8B1708877}" type="datetimeFigureOut">
              <a:rPr lang="en-IN" smtClean="0"/>
              <a:t>04-05-2022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A311A7-A941-43F7-B611-45AE42EBA273}" type="slidenum">
              <a:rPr lang="en-IN" smtClean="0"/>
              <a:t>‹#›</a:t>
            </a:fld>
            <a:endParaRPr lang="en-IN"/>
          </a:p>
        </p:txBody>
      </p:sp>
    </p:spTree>
    <p:extLst>
      <p:ext uri="{BB962C8B-B14F-4D97-AF65-F5344CB8AC3E}">
        <p14:creationId xmlns:p14="http://schemas.microsoft.com/office/powerpoint/2010/main" val="2326978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6AD1FE-568D-4696-8271-14F8B1708877}" type="datetimeFigureOut">
              <a:rPr lang="en-IN" smtClean="0"/>
              <a:t>04-05-2022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A311A7-A941-43F7-B611-45AE42EBA273}"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365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6AD1FE-568D-4696-8271-14F8B1708877}" type="datetimeFigureOut">
              <a:rPr lang="en-IN" smtClean="0"/>
              <a:t>04-05-2022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A311A7-A941-43F7-B611-45AE42EBA273}" type="slidenum">
              <a:rPr lang="en-IN" smtClean="0"/>
              <a:t>‹#›</a:t>
            </a:fld>
            <a:endParaRPr lang="en-IN"/>
          </a:p>
        </p:txBody>
      </p:sp>
    </p:spTree>
    <p:extLst>
      <p:ext uri="{BB962C8B-B14F-4D97-AF65-F5344CB8AC3E}">
        <p14:creationId xmlns:p14="http://schemas.microsoft.com/office/powerpoint/2010/main" val="2479923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6AD1FE-568D-4696-8271-14F8B1708877}" type="datetimeFigureOut">
              <a:rPr lang="en-IN" smtClean="0"/>
              <a:t>04-05-2022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A311A7-A941-43F7-B611-45AE42EBA273}" type="slidenum">
              <a:rPr lang="en-IN" smtClean="0"/>
              <a:t>‹#›</a:t>
            </a:fld>
            <a:endParaRPr lang="en-IN"/>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101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6AD1FE-568D-4696-8271-14F8B1708877}" type="datetimeFigureOut">
              <a:rPr lang="en-IN" smtClean="0"/>
              <a:t>04-05-2022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A311A7-A941-43F7-B611-45AE42EBA273}" type="slidenum">
              <a:rPr lang="en-IN" smtClean="0"/>
              <a:t>‹#›</a:t>
            </a:fld>
            <a:endParaRPr lang="en-IN"/>
          </a:p>
        </p:txBody>
      </p:sp>
    </p:spTree>
    <p:extLst>
      <p:ext uri="{BB962C8B-B14F-4D97-AF65-F5344CB8AC3E}">
        <p14:creationId xmlns:p14="http://schemas.microsoft.com/office/powerpoint/2010/main" val="1306366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6AD1FE-568D-4696-8271-14F8B1708877}" type="datetimeFigureOut">
              <a:rPr lang="en-IN" smtClean="0"/>
              <a:t>04-05-2022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EA311A7-A941-43F7-B611-45AE42EBA273}" type="slidenum">
              <a:rPr lang="en-IN" smtClean="0"/>
              <a:t>‹#›</a:t>
            </a:fld>
            <a:endParaRPr lang="en-IN"/>
          </a:p>
        </p:txBody>
      </p:sp>
    </p:spTree>
    <p:extLst>
      <p:ext uri="{BB962C8B-B14F-4D97-AF65-F5344CB8AC3E}">
        <p14:creationId xmlns:p14="http://schemas.microsoft.com/office/powerpoint/2010/main" val="2610932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6AD1FE-568D-4696-8271-14F8B1708877}" type="datetimeFigureOut">
              <a:rPr lang="en-IN" smtClean="0"/>
              <a:t>04-05-2022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EA311A7-A941-43F7-B611-45AE42EBA273}" type="slidenum">
              <a:rPr lang="en-IN" smtClean="0"/>
              <a:t>‹#›</a:t>
            </a:fld>
            <a:endParaRPr lang="en-IN"/>
          </a:p>
        </p:txBody>
      </p:sp>
    </p:spTree>
    <p:extLst>
      <p:ext uri="{BB962C8B-B14F-4D97-AF65-F5344CB8AC3E}">
        <p14:creationId xmlns:p14="http://schemas.microsoft.com/office/powerpoint/2010/main" val="1561010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6AD1FE-568D-4696-8271-14F8B1708877}" type="datetimeFigureOut">
              <a:rPr lang="en-IN" smtClean="0"/>
              <a:t>04-05-2022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EA311A7-A941-43F7-B611-45AE42EBA273}" type="slidenum">
              <a:rPr lang="en-IN" smtClean="0"/>
              <a:t>‹#›</a:t>
            </a:fld>
            <a:endParaRPr lang="en-IN"/>
          </a:p>
        </p:txBody>
      </p:sp>
    </p:spTree>
    <p:extLst>
      <p:ext uri="{BB962C8B-B14F-4D97-AF65-F5344CB8AC3E}">
        <p14:creationId xmlns:p14="http://schemas.microsoft.com/office/powerpoint/2010/main" val="1799510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6AD1FE-568D-4696-8271-14F8B1708877}" type="datetimeFigureOut">
              <a:rPr lang="en-IN" smtClean="0"/>
              <a:t>04-05-2022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A311A7-A941-43F7-B611-45AE42EBA273}" type="slidenum">
              <a:rPr lang="en-IN" smtClean="0"/>
              <a:t>‹#›</a:t>
            </a:fld>
            <a:endParaRPr lang="en-IN"/>
          </a:p>
        </p:txBody>
      </p:sp>
    </p:spTree>
    <p:extLst>
      <p:ext uri="{BB962C8B-B14F-4D97-AF65-F5344CB8AC3E}">
        <p14:creationId xmlns:p14="http://schemas.microsoft.com/office/powerpoint/2010/main" val="2226632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AD1FE-568D-4696-8271-14F8B1708877}" type="datetimeFigureOut">
              <a:rPr lang="en-IN" smtClean="0"/>
              <a:t>04-05-2022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A311A7-A941-43F7-B611-45AE42EBA273}" type="slidenum">
              <a:rPr lang="en-IN" smtClean="0"/>
              <a:t>‹#›</a:t>
            </a:fld>
            <a:endParaRPr lang="en-IN"/>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634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5D6AD1FE-568D-4696-8271-14F8B1708877}" type="datetimeFigureOut">
              <a:rPr lang="en-IN" smtClean="0"/>
              <a:t>04-05-2022</a:t>
            </a:fld>
            <a:endParaRPr lang="en-IN"/>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IN"/>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1EA311A7-A941-43F7-B611-45AE42EBA273}"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76806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 Id="rId5" Type="http://schemas.openxmlformats.org/officeDocument/2006/relationships/image" Target="../media/image44.jpg"/><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jpg"/></Relationships>
</file>

<file path=ppt/slides/_rels/slide2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1.jpg"/></Relationships>
</file>

<file path=ppt/slides/_rels/slide2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 Id="rId5" Type="http://schemas.openxmlformats.org/officeDocument/2006/relationships/image" Target="../media/image56.jpg"/><Relationship Id="rId4" Type="http://schemas.openxmlformats.org/officeDocument/2006/relationships/image" Target="../media/image55.jpg"/></Relationships>
</file>

<file path=ppt/slides/_rels/slide2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3.jpg"/><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8.jp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4.jpg"/></Relationships>
</file>

<file path=ppt/slides/_rels/slide2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image" Target="../media/image69.jpg"/><Relationship Id="rId4" Type="http://schemas.openxmlformats.org/officeDocument/2006/relationships/image" Target="../media/image68.jpg"/></Relationships>
</file>

<file path=ppt/slides/_rels/slide2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image" Target="../media/image93.jpeg"/></Relationships>
</file>

<file path=ppt/slides/_rels/slide3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 Id="rId5" Type="http://schemas.openxmlformats.org/officeDocument/2006/relationships/image" Target="../media/image101.jpeg"/><Relationship Id="rId4" Type="http://schemas.openxmlformats.org/officeDocument/2006/relationships/image" Target="../media/image100.jpeg"/></Relationships>
</file>

<file path=ppt/slides/_rels/slide39.xml.rels><?xml version="1.0" encoding="UTF-8" standalone="yes"?>
<Relationships xmlns="http://schemas.openxmlformats.org/package/2006/relationships"><Relationship Id="rId2" Type="http://schemas.openxmlformats.org/officeDocument/2006/relationships/hyperlink" Target="https://www.mathcha.io/editor"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2">
                <a:lumMod val="50000"/>
              </a:schemeClr>
            </a:gs>
            <a:gs pos="50000">
              <a:schemeClr val="accent1">
                <a:shade val="67500"/>
                <a:satMod val="115000"/>
              </a:schemeClr>
            </a:gs>
            <a:gs pos="100000">
              <a:schemeClr val="accent1">
                <a:shade val="100000"/>
                <a:satMod val="115000"/>
              </a:schemeClr>
            </a:gs>
          </a:gsLst>
          <a:path path="circle">
            <a:fillToRect l="100000" b="10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B5816E-D912-4A08-9A12-F7DA10FB2D06}"/>
              </a:ext>
            </a:extLst>
          </p:cNvPr>
          <p:cNvSpPr>
            <a:spLocks noGrp="1"/>
          </p:cNvSpPr>
          <p:nvPr>
            <p:ph type="subTitle" idx="1"/>
          </p:nvPr>
        </p:nvSpPr>
        <p:spPr>
          <a:xfrm>
            <a:off x="3909352" y="4838329"/>
            <a:ext cx="4373284" cy="1846557"/>
          </a:xfrm>
          <a:gradFill flip="none" rotWithShape="1">
            <a:gsLst>
              <a:gs pos="0">
                <a:schemeClr val="bg2">
                  <a:lumMod val="50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b="1" dirty="0">
                <a:solidFill>
                  <a:srgbClr val="002060"/>
                </a:solidFill>
              </a:rPr>
              <a:t>GUIDED BY: Dr. QING-CHANG ZHONG </a:t>
            </a:r>
          </a:p>
          <a:p>
            <a:pPr algn="ctr"/>
            <a:endParaRPr lang="en-US" dirty="0">
              <a:solidFill>
                <a:srgbClr val="002060"/>
              </a:solidFill>
            </a:endParaRPr>
          </a:p>
          <a:p>
            <a:pPr algn="ctr"/>
            <a:r>
              <a:rPr lang="en-US" b="1" dirty="0">
                <a:solidFill>
                  <a:srgbClr val="002060"/>
                </a:solidFill>
              </a:rPr>
              <a:t>PRESENTED BY: Er. ANIRUDHA BEHERA</a:t>
            </a:r>
          </a:p>
          <a:p>
            <a:pPr algn="ctr"/>
            <a:r>
              <a:rPr lang="en-US" sz="1900" b="1" dirty="0">
                <a:solidFill>
                  <a:srgbClr val="002060"/>
                </a:solidFill>
              </a:rPr>
              <a:t>MS IN ELECTRICAL ENGINEERING</a:t>
            </a:r>
          </a:p>
          <a:p>
            <a:pPr algn="ctr"/>
            <a:r>
              <a:rPr lang="en-IN" sz="1900" b="1" dirty="0">
                <a:solidFill>
                  <a:srgbClr val="002060"/>
                </a:solidFill>
              </a:rPr>
              <a:t>ID:A20503687</a:t>
            </a:r>
          </a:p>
        </p:txBody>
      </p:sp>
      <p:pic>
        <p:nvPicPr>
          <p:cNvPr id="5" name="Picture 4">
            <a:extLst>
              <a:ext uri="{FF2B5EF4-FFF2-40B4-BE49-F238E27FC236}">
                <a16:creationId xmlns:a16="http://schemas.microsoft.com/office/drawing/2014/main" id="{B90DD00D-6772-4CE1-857A-C8B84986FC27}"/>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25166" b="22891"/>
          <a:stretch/>
        </p:blipFill>
        <p:spPr>
          <a:xfrm>
            <a:off x="3581798" y="-66242"/>
            <a:ext cx="5028393" cy="2200478"/>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3348609D-4754-4FFF-A2D7-8F4B1E98CCE7}"/>
              </a:ext>
            </a:extLst>
          </p:cNvPr>
          <p:cNvSpPr/>
          <p:nvPr/>
        </p:nvSpPr>
        <p:spPr>
          <a:xfrm>
            <a:off x="4798006" y="3647855"/>
            <a:ext cx="2645545" cy="83099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wrap="square" lIns="91440" tIns="45720" rIns="91440" bIns="45720">
            <a:spAutoFit/>
          </a:bodyPr>
          <a:lstStyle/>
          <a:p>
            <a:pPr algn="ctr"/>
            <a:r>
              <a:rPr 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ECE533</a:t>
            </a:r>
          </a:p>
          <a:p>
            <a:pPr algn="ctr"/>
            <a:r>
              <a:rPr 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ROBUST CONTROL</a:t>
            </a:r>
            <a:endParaRPr lang="en-IN"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4" name="Rectangle 3">
            <a:extLst>
              <a:ext uri="{FF2B5EF4-FFF2-40B4-BE49-F238E27FC236}">
                <a16:creationId xmlns:a16="http://schemas.microsoft.com/office/drawing/2014/main" id="{93AB54AD-7B18-4EB4-93BD-D6393B82FF38}"/>
              </a:ext>
            </a:extLst>
          </p:cNvPr>
          <p:cNvSpPr/>
          <p:nvPr/>
        </p:nvSpPr>
        <p:spPr>
          <a:xfrm>
            <a:off x="1504475" y="2286969"/>
            <a:ext cx="9183046" cy="1323439"/>
          </a:xfrm>
          <a:prstGeom prst="rect">
            <a:avLst/>
          </a:prstGeom>
          <a:noFill/>
        </p:spPr>
        <p:txBody>
          <a:bodyPr wrap="square" lIns="91440" tIns="45720" rIns="91440" bIns="45720">
            <a:spAutoFit/>
            <a:scene3d>
              <a:camera prst="orthographicFront"/>
              <a:lightRig rig="threePt" dir="t"/>
            </a:scene3d>
            <a:sp3d extrusionH="57150">
              <a:bevelT w="38100" h="38100" prst="angle"/>
            </a:sp3d>
          </a:bodyPr>
          <a:lstStyle/>
          <a:p>
            <a:pPr algn="ct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MODELING UDE &amp; H∞ CONTROLLER FOR MAGLEV APPLICATION</a:t>
            </a:r>
            <a:endPar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4259769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18DDD-31E9-4CAF-B710-05AD2714E7EA}"/>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6" name="Content Placeholder 5">
            <a:extLst>
              <a:ext uri="{FF2B5EF4-FFF2-40B4-BE49-F238E27FC236}">
                <a16:creationId xmlns:a16="http://schemas.microsoft.com/office/drawing/2014/main" id="{77701E0C-315D-4588-9E3C-F224E01F235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878" b="4869"/>
          <a:stretch/>
        </p:blipFill>
        <p:spPr>
          <a:xfrm>
            <a:off x="97654" y="2401408"/>
            <a:ext cx="6035336" cy="3703363"/>
          </a:xfrm>
        </p:spPr>
      </p:pic>
      <p:sp>
        <p:nvSpPr>
          <p:cNvPr id="4" name="TextBox 3">
            <a:extLst>
              <a:ext uri="{FF2B5EF4-FFF2-40B4-BE49-F238E27FC236}">
                <a16:creationId xmlns:a16="http://schemas.microsoft.com/office/drawing/2014/main" id="{28B169F8-91F0-439D-A07C-31FE32DC790B}"/>
              </a:ext>
            </a:extLst>
          </p:cNvPr>
          <p:cNvSpPr txBox="1"/>
          <p:nvPr/>
        </p:nvSpPr>
        <p:spPr>
          <a:xfrm>
            <a:off x="11245349" y="1056441"/>
            <a:ext cx="266330" cy="400110"/>
          </a:xfrm>
          <a:prstGeom prst="rect">
            <a:avLst/>
          </a:prstGeom>
          <a:noFill/>
        </p:spPr>
        <p:txBody>
          <a:bodyPr wrap="square" rtlCol="0">
            <a:spAutoFit/>
          </a:bodyPr>
          <a:lstStyle/>
          <a:p>
            <a:r>
              <a:rPr lang="en-US" sz="2000" dirty="0">
                <a:solidFill>
                  <a:schemeClr val="bg2"/>
                </a:solidFill>
              </a:rPr>
              <a:t>9</a:t>
            </a:r>
            <a:endParaRPr lang="en-IN" sz="2000" dirty="0">
              <a:solidFill>
                <a:schemeClr val="bg2"/>
              </a:solidFill>
            </a:endParaRPr>
          </a:p>
        </p:txBody>
      </p:sp>
      <p:sp>
        <p:nvSpPr>
          <p:cNvPr id="7" name="Rectangle 6">
            <a:extLst>
              <a:ext uri="{FF2B5EF4-FFF2-40B4-BE49-F238E27FC236}">
                <a16:creationId xmlns:a16="http://schemas.microsoft.com/office/drawing/2014/main" id="{6420A2FF-E2B0-45BC-95EB-97D1AD8D8CCA}"/>
              </a:ext>
            </a:extLst>
          </p:cNvPr>
          <p:cNvSpPr/>
          <p:nvPr/>
        </p:nvSpPr>
        <p:spPr>
          <a:xfrm>
            <a:off x="2237172" y="3169328"/>
            <a:ext cx="1260629" cy="727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EC2A124C-E4D4-4E65-9E9C-B6937C90006C}"/>
              </a:ext>
            </a:extLst>
          </p:cNvPr>
          <p:cNvCxnSpPr>
            <a:cxnSpLocks/>
          </p:cNvCxnSpPr>
          <p:nvPr/>
        </p:nvCxnSpPr>
        <p:spPr>
          <a:xfrm flipH="1" flipV="1">
            <a:off x="1864311" y="3515557"/>
            <a:ext cx="1065320" cy="887767"/>
          </a:xfrm>
          <a:prstGeom prst="straightConnector1">
            <a:avLst/>
          </a:prstGeom>
          <a:ln>
            <a:solidFill>
              <a:schemeClr val="accent3">
                <a:lumMod val="75000"/>
              </a:schemeClr>
            </a:solidFill>
            <a:tailEnd type="triangle"/>
          </a:ln>
        </p:spPr>
        <p:style>
          <a:lnRef idx="3">
            <a:schemeClr val="accent3"/>
          </a:lnRef>
          <a:fillRef idx="0">
            <a:schemeClr val="accent3"/>
          </a:fillRef>
          <a:effectRef idx="2">
            <a:schemeClr val="accent3"/>
          </a:effectRef>
          <a:fontRef idx="minor">
            <a:schemeClr val="tx1"/>
          </a:fontRef>
        </p:style>
      </p:cxnSp>
      <p:pic>
        <p:nvPicPr>
          <p:cNvPr id="13" name="Picture 12">
            <a:extLst>
              <a:ext uri="{FF2B5EF4-FFF2-40B4-BE49-F238E27FC236}">
                <a16:creationId xmlns:a16="http://schemas.microsoft.com/office/drawing/2014/main" id="{C1F58076-CD6C-479B-9482-D77A0BF8FF15}"/>
              </a:ext>
            </a:extLst>
          </p:cNvPr>
          <p:cNvPicPr>
            <a:picLocks noChangeAspect="1"/>
          </p:cNvPicPr>
          <p:nvPr/>
        </p:nvPicPr>
        <p:blipFill>
          <a:blip r:embed="rId3"/>
          <a:stretch>
            <a:fillRect/>
          </a:stretch>
        </p:blipFill>
        <p:spPr>
          <a:xfrm>
            <a:off x="6196614" y="2401409"/>
            <a:ext cx="5897732" cy="3703363"/>
          </a:xfrm>
          <a:prstGeom prst="rect">
            <a:avLst/>
          </a:prstGeom>
        </p:spPr>
      </p:pic>
      <p:pic>
        <p:nvPicPr>
          <p:cNvPr id="18" name="Picture 17">
            <a:extLst>
              <a:ext uri="{FF2B5EF4-FFF2-40B4-BE49-F238E27FC236}">
                <a16:creationId xmlns:a16="http://schemas.microsoft.com/office/drawing/2014/main" id="{7D42B477-75B7-4703-B530-44D6A1406CA3}"/>
              </a:ext>
            </a:extLst>
          </p:cNvPr>
          <p:cNvPicPr>
            <a:picLocks noChangeAspect="1"/>
          </p:cNvPicPr>
          <p:nvPr/>
        </p:nvPicPr>
        <p:blipFill>
          <a:blip r:embed="rId4"/>
          <a:stretch>
            <a:fillRect/>
          </a:stretch>
        </p:blipFill>
        <p:spPr>
          <a:xfrm>
            <a:off x="8315189" y="3060160"/>
            <a:ext cx="1274174" cy="737680"/>
          </a:xfrm>
          <a:prstGeom prst="rect">
            <a:avLst/>
          </a:prstGeom>
        </p:spPr>
      </p:pic>
    </p:spTree>
    <p:extLst>
      <p:ext uri="{BB962C8B-B14F-4D97-AF65-F5344CB8AC3E}">
        <p14:creationId xmlns:p14="http://schemas.microsoft.com/office/powerpoint/2010/main" val="1156157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4F6EF-EC23-4EB3-B9D5-EA29C47DC2ED}"/>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9" name="Content Placeholder 8">
            <a:extLst>
              <a:ext uri="{FF2B5EF4-FFF2-40B4-BE49-F238E27FC236}">
                <a16:creationId xmlns:a16="http://schemas.microsoft.com/office/drawing/2014/main" id="{E3510BD7-767C-4826-9B8D-65FAD0B966A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620" b="4602"/>
          <a:stretch/>
        </p:blipFill>
        <p:spPr>
          <a:xfrm>
            <a:off x="96214" y="2423604"/>
            <a:ext cx="6397978" cy="3773010"/>
          </a:xfrm>
        </p:spPr>
      </p:pic>
      <p:sp>
        <p:nvSpPr>
          <p:cNvPr id="4" name="TextBox 3">
            <a:extLst>
              <a:ext uri="{FF2B5EF4-FFF2-40B4-BE49-F238E27FC236}">
                <a16:creationId xmlns:a16="http://schemas.microsoft.com/office/drawing/2014/main" id="{34835049-65AA-4817-80DF-4BD4E977E3C4}"/>
              </a:ext>
            </a:extLst>
          </p:cNvPr>
          <p:cNvSpPr txBox="1"/>
          <p:nvPr/>
        </p:nvSpPr>
        <p:spPr>
          <a:xfrm>
            <a:off x="11088210" y="1056441"/>
            <a:ext cx="523782" cy="400110"/>
          </a:xfrm>
          <a:prstGeom prst="rect">
            <a:avLst/>
          </a:prstGeom>
          <a:noFill/>
        </p:spPr>
        <p:txBody>
          <a:bodyPr wrap="square" rtlCol="0">
            <a:spAutoFit/>
          </a:bodyPr>
          <a:lstStyle/>
          <a:p>
            <a:r>
              <a:rPr lang="en-US" sz="2000" dirty="0">
                <a:solidFill>
                  <a:schemeClr val="bg2"/>
                </a:solidFill>
              </a:rPr>
              <a:t>10</a:t>
            </a:r>
            <a:endParaRPr lang="en-IN" sz="2000" dirty="0">
              <a:solidFill>
                <a:schemeClr val="bg2"/>
              </a:solidFill>
            </a:endParaRPr>
          </a:p>
        </p:txBody>
      </p:sp>
      <p:pic>
        <p:nvPicPr>
          <p:cNvPr id="11" name="Picture 10">
            <a:extLst>
              <a:ext uri="{FF2B5EF4-FFF2-40B4-BE49-F238E27FC236}">
                <a16:creationId xmlns:a16="http://schemas.microsoft.com/office/drawing/2014/main" id="{9F9EA03C-31FA-40B6-9DC2-2702B19D77F0}"/>
              </a:ext>
            </a:extLst>
          </p:cNvPr>
          <p:cNvPicPr>
            <a:picLocks noChangeAspect="1"/>
          </p:cNvPicPr>
          <p:nvPr/>
        </p:nvPicPr>
        <p:blipFill rotWithShape="1">
          <a:blip r:embed="rId3">
            <a:extLst>
              <a:ext uri="{28A0092B-C50C-407E-A947-70E740481C1C}">
                <a14:useLocalDpi xmlns:a14="http://schemas.microsoft.com/office/drawing/2010/main" val="0"/>
              </a:ext>
            </a:extLst>
          </a:blip>
          <a:srcRect t="4471" b="4471"/>
          <a:stretch/>
        </p:blipFill>
        <p:spPr>
          <a:xfrm>
            <a:off x="6578353" y="2423604"/>
            <a:ext cx="5517433" cy="3773010"/>
          </a:xfrm>
          <a:prstGeom prst="rect">
            <a:avLst/>
          </a:prstGeom>
        </p:spPr>
      </p:pic>
      <p:pic>
        <p:nvPicPr>
          <p:cNvPr id="12" name="Picture 11">
            <a:extLst>
              <a:ext uri="{FF2B5EF4-FFF2-40B4-BE49-F238E27FC236}">
                <a16:creationId xmlns:a16="http://schemas.microsoft.com/office/drawing/2014/main" id="{502AD8F0-B03B-4326-A47F-7DAF3BA6A09A}"/>
              </a:ext>
            </a:extLst>
          </p:cNvPr>
          <p:cNvPicPr>
            <a:picLocks noChangeAspect="1"/>
          </p:cNvPicPr>
          <p:nvPr/>
        </p:nvPicPr>
        <p:blipFill>
          <a:blip r:embed="rId4"/>
          <a:stretch>
            <a:fillRect/>
          </a:stretch>
        </p:blipFill>
        <p:spPr>
          <a:xfrm>
            <a:off x="2387239" y="3060160"/>
            <a:ext cx="1274174" cy="737680"/>
          </a:xfrm>
          <a:prstGeom prst="rect">
            <a:avLst/>
          </a:prstGeom>
        </p:spPr>
      </p:pic>
      <p:pic>
        <p:nvPicPr>
          <p:cNvPr id="13" name="Picture 12">
            <a:extLst>
              <a:ext uri="{FF2B5EF4-FFF2-40B4-BE49-F238E27FC236}">
                <a16:creationId xmlns:a16="http://schemas.microsoft.com/office/drawing/2014/main" id="{C9712F3B-2711-4513-9C74-10142B170C5E}"/>
              </a:ext>
            </a:extLst>
          </p:cNvPr>
          <p:cNvPicPr>
            <a:picLocks noChangeAspect="1"/>
          </p:cNvPicPr>
          <p:nvPr/>
        </p:nvPicPr>
        <p:blipFill>
          <a:blip r:embed="rId4"/>
          <a:stretch>
            <a:fillRect/>
          </a:stretch>
        </p:blipFill>
        <p:spPr>
          <a:xfrm>
            <a:off x="8530587" y="3009113"/>
            <a:ext cx="1274174" cy="737680"/>
          </a:xfrm>
          <a:prstGeom prst="rect">
            <a:avLst/>
          </a:prstGeom>
        </p:spPr>
      </p:pic>
      <p:pic>
        <p:nvPicPr>
          <p:cNvPr id="14" name="Picture 13">
            <a:extLst>
              <a:ext uri="{FF2B5EF4-FFF2-40B4-BE49-F238E27FC236}">
                <a16:creationId xmlns:a16="http://schemas.microsoft.com/office/drawing/2014/main" id="{708215FD-CDCA-4BF9-BEBC-6093A35E20AB}"/>
              </a:ext>
            </a:extLst>
          </p:cNvPr>
          <p:cNvPicPr>
            <a:picLocks noChangeAspect="1"/>
          </p:cNvPicPr>
          <p:nvPr/>
        </p:nvPicPr>
        <p:blipFill>
          <a:blip r:embed="rId4"/>
          <a:stretch>
            <a:fillRect/>
          </a:stretch>
        </p:blipFill>
        <p:spPr>
          <a:xfrm>
            <a:off x="7449840" y="3797840"/>
            <a:ext cx="1405010" cy="277006"/>
          </a:xfrm>
          <a:prstGeom prst="rect">
            <a:avLst/>
          </a:prstGeom>
        </p:spPr>
      </p:pic>
      <p:pic>
        <p:nvPicPr>
          <p:cNvPr id="15" name="Picture 14">
            <a:extLst>
              <a:ext uri="{FF2B5EF4-FFF2-40B4-BE49-F238E27FC236}">
                <a16:creationId xmlns:a16="http://schemas.microsoft.com/office/drawing/2014/main" id="{CB87B948-28FE-4920-A577-4DA20D3009C3}"/>
              </a:ext>
            </a:extLst>
          </p:cNvPr>
          <p:cNvPicPr>
            <a:picLocks noChangeAspect="1"/>
          </p:cNvPicPr>
          <p:nvPr/>
        </p:nvPicPr>
        <p:blipFill>
          <a:blip r:embed="rId4"/>
          <a:stretch>
            <a:fillRect/>
          </a:stretch>
        </p:blipFill>
        <p:spPr>
          <a:xfrm rot="502200">
            <a:off x="2118445" y="3629725"/>
            <a:ext cx="883503" cy="372118"/>
          </a:xfrm>
          <a:prstGeom prst="rect">
            <a:avLst/>
          </a:prstGeom>
        </p:spPr>
      </p:pic>
      <p:pic>
        <p:nvPicPr>
          <p:cNvPr id="16" name="Picture 15">
            <a:extLst>
              <a:ext uri="{FF2B5EF4-FFF2-40B4-BE49-F238E27FC236}">
                <a16:creationId xmlns:a16="http://schemas.microsoft.com/office/drawing/2014/main" id="{A529A778-14C8-4DB6-BD34-5440E6CEF64F}"/>
              </a:ext>
            </a:extLst>
          </p:cNvPr>
          <p:cNvPicPr>
            <a:picLocks noChangeAspect="1"/>
          </p:cNvPicPr>
          <p:nvPr/>
        </p:nvPicPr>
        <p:blipFill>
          <a:blip r:embed="rId4"/>
          <a:stretch>
            <a:fillRect/>
          </a:stretch>
        </p:blipFill>
        <p:spPr>
          <a:xfrm rot="20457490">
            <a:off x="812195" y="3788647"/>
            <a:ext cx="859062" cy="269595"/>
          </a:xfrm>
          <a:prstGeom prst="rect">
            <a:avLst/>
          </a:prstGeom>
        </p:spPr>
      </p:pic>
      <p:cxnSp>
        <p:nvCxnSpPr>
          <p:cNvPr id="18" name="Straight Connector 17">
            <a:extLst>
              <a:ext uri="{FF2B5EF4-FFF2-40B4-BE49-F238E27FC236}">
                <a16:creationId xmlns:a16="http://schemas.microsoft.com/office/drawing/2014/main" id="{3415D122-712F-4A61-A47D-B128B162412C}"/>
              </a:ext>
            </a:extLst>
          </p:cNvPr>
          <p:cNvCxnSpPr/>
          <p:nvPr/>
        </p:nvCxnSpPr>
        <p:spPr>
          <a:xfrm>
            <a:off x="976003" y="5023835"/>
            <a:ext cx="2022047" cy="0"/>
          </a:xfrm>
          <a:prstGeom prst="line">
            <a:avLst/>
          </a:prstGeom>
          <a:ln>
            <a:solidFill>
              <a:schemeClr val="accent3">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 name="Straight Connector 18">
            <a:extLst>
              <a:ext uri="{FF2B5EF4-FFF2-40B4-BE49-F238E27FC236}">
                <a16:creationId xmlns:a16="http://schemas.microsoft.com/office/drawing/2014/main" id="{3F322BE3-4BEC-4DE7-A0AC-0C0C960C09BE}"/>
              </a:ext>
            </a:extLst>
          </p:cNvPr>
          <p:cNvCxnSpPr/>
          <p:nvPr/>
        </p:nvCxnSpPr>
        <p:spPr>
          <a:xfrm>
            <a:off x="7206739" y="4874394"/>
            <a:ext cx="2022047" cy="0"/>
          </a:xfrm>
          <a:prstGeom prst="line">
            <a:avLst/>
          </a:prstGeom>
          <a:ln>
            <a:solidFill>
              <a:schemeClr val="accent3">
                <a:lumMod val="50000"/>
              </a:schemeClr>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248650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CB194-2A41-4F73-A57F-DD0F4B1674B5}"/>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PROJECT WORK</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0" name="Content Placeholder 9">
            <a:extLst>
              <a:ext uri="{FF2B5EF4-FFF2-40B4-BE49-F238E27FC236}">
                <a16:creationId xmlns:a16="http://schemas.microsoft.com/office/drawing/2014/main" id="{22D0F667-F513-44A1-9114-24B689C5218F}"/>
              </a:ext>
            </a:extLst>
          </p:cNvPr>
          <p:cNvSpPr>
            <a:spLocks noGrp="1"/>
          </p:cNvSpPr>
          <p:nvPr>
            <p:ph idx="1"/>
          </p:nvPr>
        </p:nvSpPr>
        <p:spPr>
          <a:xfrm>
            <a:off x="79899" y="2059618"/>
            <a:ext cx="11993732" cy="4722921"/>
          </a:xfrm>
        </p:spPr>
        <p:txBody>
          <a:bodyPr/>
          <a:lstStyle/>
          <a:p>
            <a:pPr marL="0" indent="0">
              <a:buNone/>
            </a:pPr>
            <a:r>
              <a:rPr lang="en-US" sz="2000" u="sng" dirty="0"/>
              <a:t>GIVEN SYSTEM:</a:t>
            </a:r>
          </a:p>
          <a:p>
            <a:r>
              <a:rPr lang="en-US" sz="1800" dirty="0"/>
              <a:t>The linearized model of the system is given in the following form,</a:t>
            </a:r>
          </a:p>
          <a:p>
            <a:r>
              <a:rPr lang="en-US" sz="1800" dirty="0"/>
              <a:t>Where, u = control input</a:t>
            </a:r>
          </a:p>
          <a:p>
            <a:pPr marL="0" indent="0">
              <a:buNone/>
            </a:pPr>
            <a:r>
              <a:rPr lang="en-US" sz="1800" dirty="0"/>
              <a:t>               q = position of ball (mm)</a:t>
            </a:r>
          </a:p>
          <a:p>
            <a:pPr marL="0" indent="0">
              <a:buNone/>
            </a:pPr>
            <a:r>
              <a:rPr lang="en-US" sz="1800" dirty="0"/>
              <a:t>               q’ = velocity of ball (mm/sec)</a:t>
            </a:r>
          </a:p>
          <a:p>
            <a:pPr marL="0" indent="0">
              <a:buNone/>
            </a:pPr>
            <a:r>
              <a:rPr lang="en-US" sz="1800" dirty="0"/>
              <a:t>               p = process disturbances</a:t>
            </a:r>
          </a:p>
          <a:p>
            <a:pPr marL="0" indent="0">
              <a:buNone/>
            </a:pPr>
            <a:r>
              <a:rPr lang="en-US" sz="1800" dirty="0"/>
              <a:t>               i = current in winding (Amp)</a:t>
            </a:r>
          </a:p>
          <a:p>
            <a:pPr marL="0" indent="0">
              <a:buNone/>
            </a:pPr>
            <a:r>
              <a:rPr lang="en-US" sz="1800" dirty="0"/>
              <a:t>               v = noise </a:t>
            </a:r>
          </a:p>
          <a:p>
            <a:pPr marL="0" indent="0">
              <a:buNone/>
            </a:pPr>
            <a:r>
              <a:rPr lang="en-US" sz="1800" dirty="0"/>
              <a:t>               </a:t>
            </a:r>
            <a:endParaRPr lang="en-IN" sz="1800" dirty="0"/>
          </a:p>
        </p:txBody>
      </p:sp>
      <p:sp>
        <p:nvSpPr>
          <p:cNvPr id="4" name="TextBox 3">
            <a:extLst>
              <a:ext uri="{FF2B5EF4-FFF2-40B4-BE49-F238E27FC236}">
                <a16:creationId xmlns:a16="http://schemas.microsoft.com/office/drawing/2014/main" id="{276724F5-A97D-4F96-82E2-0D5F1465A6BF}"/>
              </a:ext>
            </a:extLst>
          </p:cNvPr>
          <p:cNvSpPr txBox="1"/>
          <p:nvPr/>
        </p:nvSpPr>
        <p:spPr>
          <a:xfrm>
            <a:off x="11088210" y="1056441"/>
            <a:ext cx="523782" cy="400110"/>
          </a:xfrm>
          <a:prstGeom prst="rect">
            <a:avLst/>
          </a:prstGeom>
          <a:noFill/>
        </p:spPr>
        <p:txBody>
          <a:bodyPr wrap="square" rtlCol="0">
            <a:spAutoFit/>
          </a:bodyPr>
          <a:lstStyle/>
          <a:p>
            <a:r>
              <a:rPr lang="en-US" sz="2000" dirty="0">
                <a:solidFill>
                  <a:schemeClr val="bg2"/>
                </a:solidFill>
              </a:rPr>
              <a:t>11</a:t>
            </a:r>
            <a:endParaRPr lang="en-IN" sz="2000" dirty="0">
              <a:solidFill>
                <a:schemeClr val="bg2"/>
              </a:solidFill>
            </a:endParaRPr>
          </a:p>
        </p:txBody>
      </p:sp>
      <p:pic>
        <p:nvPicPr>
          <p:cNvPr id="12" name="Picture 11">
            <a:extLst>
              <a:ext uri="{FF2B5EF4-FFF2-40B4-BE49-F238E27FC236}">
                <a16:creationId xmlns:a16="http://schemas.microsoft.com/office/drawing/2014/main" id="{DF42F264-30AD-4C6F-BA4A-1A55F4E79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5568" y="2133291"/>
            <a:ext cx="3162574" cy="1135478"/>
          </a:xfrm>
          <a:prstGeom prst="rect">
            <a:avLst/>
          </a:prstGeom>
          <a:ln>
            <a:noFill/>
          </a:ln>
          <a:effectLst>
            <a:softEdge rad="112500"/>
          </a:effectLst>
        </p:spPr>
      </p:pic>
      <p:pic>
        <p:nvPicPr>
          <p:cNvPr id="14" name="Picture 13">
            <a:extLst>
              <a:ext uri="{FF2B5EF4-FFF2-40B4-BE49-F238E27FC236}">
                <a16:creationId xmlns:a16="http://schemas.microsoft.com/office/drawing/2014/main" id="{D8F67F3B-58CF-44B9-9E7A-CBF01B7A9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4337" y="2499082"/>
            <a:ext cx="1143099" cy="403895"/>
          </a:xfrm>
          <a:prstGeom prst="rect">
            <a:avLst/>
          </a:prstGeom>
          <a:ln>
            <a:noFill/>
          </a:ln>
          <a:effectLst>
            <a:softEdge rad="112500"/>
          </a:effectLst>
        </p:spPr>
      </p:pic>
      <p:pic>
        <p:nvPicPr>
          <p:cNvPr id="16" name="Picture 15">
            <a:extLst>
              <a:ext uri="{FF2B5EF4-FFF2-40B4-BE49-F238E27FC236}">
                <a16:creationId xmlns:a16="http://schemas.microsoft.com/office/drawing/2014/main" id="{F965C95D-3AEA-4ADF-A14D-8D7AD2791D49}"/>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6646416" y="3640402"/>
            <a:ext cx="4875024" cy="2838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6849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C1DA-6ADC-4B96-905C-B98AB07CABE7}"/>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PART:1</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a:extLst>
              <a:ext uri="{FF2B5EF4-FFF2-40B4-BE49-F238E27FC236}">
                <a16:creationId xmlns:a16="http://schemas.microsoft.com/office/drawing/2014/main" id="{3F009510-6D10-4A2A-B0D8-E4B71F994F88}"/>
              </a:ext>
            </a:extLst>
          </p:cNvPr>
          <p:cNvSpPr>
            <a:spLocks noGrp="1"/>
          </p:cNvSpPr>
          <p:nvPr>
            <p:ph idx="1"/>
          </p:nvPr>
        </p:nvSpPr>
        <p:spPr>
          <a:xfrm>
            <a:off x="106533" y="2104008"/>
            <a:ext cx="11958220" cy="4678532"/>
          </a:xfrm>
        </p:spPr>
        <p:txBody>
          <a:bodyPr/>
          <a:lstStyle/>
          <a:p>
            <a:pPr marL="457200" indent="-457200">
              <a:buFont typeface="+mj-lt"/>
              <a:buAutoNum type="arabicPeriod"/>
            </a:pPr>
            <a:r>
              <a:rPr lang="en-US" u="sng" dirty="0"/>
              <a:t>OPEN-LOOP MAGNETIC LEVITATION SYSTEM:</a:t>
            </a:r>
          </a:p>
          <a:p>
            <a:r>
              <a:rPr lang="en-IN" sz="2000" dirty="0"/>
              <a:t>All practical magnetic levitation systems are inherently open-loop or unstable system, the relay on feedback control or closed-loop control system to produce desired levitation action.</a:t>
            </a:r>
          </a:p>
          <a:p>
            <a:r>
              <a:rPr lang="en-IN" sz="2000" dirty="0"/>
              <a:t>Converting the given data into state space form,</a:t>
            </a:r>
          </a:p>
          <a:p>
            <a:pPr marL="0" indent="0">
              <a:buNone/>
            </a:pPr>
            <a:r>
              <a:rPr lang="en-IN" sz="2000" dirty="0"/>
              <a:t>    where,   x₁ = q, x₂ = q˚, x₃ = </a:t>
            </a:r>
            <a:r>
              <a:rPr lang="en-IN" sz="2000" dirty="0" err="1"/>
              <a:t>i</a:t>
            </a:r>
            <a:endParaRPr lang="en-IN" sz="2000" dirty="0"/>
          </a:p>
          <a:p>
            <a:pPr marL="0" indent="0">
              <a:buNone/>
            </a:pPr>
            <a:endParaRPr lang="en-IN" sz="2000" dirty="0"/>
          </a:p>
          <a:p>
            <a:pPr marL="0" indent="0">
              <a:buNone/>
            </a:pPr>
            <a:endParaRPr lang="en-IN" sz="2000" dirty="0"/>
          </a:p>
        </p:txBody>
      </p:sp>
      <p:sp>
        <p:nvSpPr>
          <p:cNvPr id="4" name="TextBox 3">
            <a:extLst>
              <a:ext uri="{FF2B5EF4-FFF2-40B4-BE49-F238E27FC236}">
                <a16:creationId xmlns:a16="http://schemas.microsoft.com/office/drawing/2014/main" id="{454F861B-C676-4448-9C10-8974A87A9F37}"/>
              </a:ext>
            </a:extLst>
          </p:cNvPr>
          <p:cNvSpPr txBox="1"/>
          <p:nvPr/>
        </p:nvSpPr>
        <p:spPr>
          <a:xfrm>
            <a:off x="11088210" y="1056441"/>
            <a:ext cx="523782" cy="400110"/>
          </a:xfrm>
          <a:prstGeom prst="rect">
            <a:avLst/>
          </a:prstGeom>
          <a:noFill/>
        </p:spPr>
        <p:txBody>
          <a:bodyPr wrap="square" rtlCol="0">
            <a:spAutoFit/>
          </a:bodyPr>
          <a:lstStyle/>
          <a:p>
            <a:r>
              <a:rPr lang="en-US" sz="2000" dirty="0">
                <a:solidFill>
                  <a:schemeClr val="bg2"/>
                </a:solidFill>
              </a:rPr>
              <a:t>12</a:t>
            </a:r>
            <a:endParaRPr lang="en-IN" sz="2000" dirty="0">
              <a:solidFill>
                <a:schemeClr val="bg2"/>
              </a:solidFill>
            </a:endParaRPr>
          </a:p>
        </p:txBody>
      </p:sp>
      <p:pic>
        <p:nvPicPr>
          <p:cNvPr id="9" name="Picture 8">
            <a:extLst>
              <a:ext uri="{FF2B5EF4-FFF2-40B4-BE49-F238E27FC236}">
                <a16:creationId xmlns:a16="http://schemas.microsoft.com/office/drawing/2014/main" id="{45C454A4-A7A3-450D-A659-17F40A160E2D}"/>
              </a:ext>
            </a:extLst>
          </p:cNvPr>
          <p:cNvPicPr>
            <a:picLocks noChangeAspect="1"/>
          </p:cNvPicPr>
          <p:nvPr/>
        </p:nvPicPr>
        <p:blipFill rotWithShape="1">
          <a:blip r:embed="rId2">
            <a:extLst>
              <a:ext uri="{28A0092B-C50C-407E-A947-70E740481C1C}">
                <a14:useLocalDpi xmlns:a14="http://schemas.microsoft.com/office/drawing/2010/main" val="0"/>
              </a:ext>
            </a:extLst>
          </a:blip>
          <a:srcRect b="26311"/>
          <a:stretch/>
        </p:blipFill>
        <p:spPr>
          <a:xfrm>
            <a:off x="6685146" y="3253056"/>
            <a:ext cx="5042256" cy="2548503"/>
          </a:xfrm>
          <a:prstGeom prst="rect">
            <a:avLst/>
          </a:prstGeom>
          <a:ln>
            <a:noFill/>
          </a:ln>
          <a:effectLst>
            <a:softEdge rad="112500"/>
          </a:effectLst>
        </p:spPr>
      </p:pic>
      <p:pic>
        <p:nvPicPr>
          <p:cNvPr id="11" name="Picture 10">
            <a:extLst>
              <a:ext uri="{FF2B5EF4-FFF2-40B4-BE49-F238E27FC236}">
                <a16:creationId xmlns:a16="http://schemas.microsoft.com/office/drawing/2014/main" id="{BDF8AA9B-CF55-49F8-B439-8769DCFAFB0D}"/>
              </a:ext>
            </a:extLst>
          </p:cNvPr>
          <p:cNvPicPr>
            <a:picLocks noChangeAspect="1"/>
          </p:cNvPicPr>
          <p:nvPr/>
        </p:nvPicPr>
        <p:blipFill rotWithShape="1">
          <a:blip r:embed="rId3">
            <a:extLst>
              <a:ext uri="{28A0092B-C50C-407E-A947-70E740481C1C}">
                <a14:useLocalDpi xmlns:a14="http://schemas.microsoft.com/office/drawing/2010/main" val="0"/>
              </a:ext>
            </a:extLst>
          </a:blip>
          <a:srcRect l="3106" t="5740" r="3325" b="5766"/>
          <a:stretch/>
        </p:blipFill>
        <p:spPr>
          <a:xfrm>
            <a:off x="1432560" y="4043680"/>
            <a:ext cx="4480560" cy="2667838"/>
          </a:xfrm>
          <a:prstGeom prst="rect">
            <a:avLst/>
          </a:prstGeom>
          <a:ln>
            <a:noFill/>
          </a:ln>
          <a:effectLst>
            <a:softEdge rad="112500"/>
          </a:effectLst>
        </p:spPr>
      </p:pic>
      <p:pic>
        <p:nvPicPr>
          <p:cNvPr id="13" name="Picture 12">
            <a:extLst>
              <a:ext uri="{FF2B5EF4-FFF2-40B4-BE49-F238E27FC236}">
                <a16:creationId xmlns:a16="http://schemas.microsoft.com/office/drawing/2014/main" id="{EE37AD2A-938A-400C-8DEA-C32155719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631" y="5690795"/>
            <a:ext cx="3217042" cy="923069"/>
          </a:xfrm>
          <a:prstGeom prst="rect">
            <a:avLst/>
          </a:prstGeom>
          <a:ln>
            <a:noFill/>
          </a:ln>
          <a:effectLst>
            <a:softEdge rad="112500"/>
          </a:effectLst>
        </p:spPr>
      </p:pic>
    </p:spTree>
    <p:extLst>
      <p:ext uri="{BB962C8B-B14F-4D97-AF65-F5344CB8AC3E}">
        <p14:creationId xmlns:p14="http://schemas.microsoft.com/office/powerpoint/2010/main" val="275074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8A9E7-26D3-47EF-91F8-D9010F550D18}"/>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a:extLst>
              <a:ext uri="{FF2B5EF4-FFF2-40B4-BE49-F238E27FC236}">
                <a16:creationId xmlns:a16="http://schemas.microsoft.com/office/drawing/2014/main" id="{39D88A5F-2C29-45B8-BABC-5DE2240BD38B}"/>
              </a:ext>
            </a:extLst>
          </p:cNvPr>
          <p:cNvSpPr>
            <a:spLocks noGrp="1"/>
          </p:cNvSpPr>
          <p:nvPr>
            <p:ph idx="1"/>
          </p:nvPr>
        </p:nvSpPr>
        <p:spPr>
          <a:xfrm>
            <a:off x="124287" y="2095130"/>
            <a:ext cx="11958222" cy="4669654"/>
          </a:xfrm>
        </p:spPr>
        <p:txBody>
          <a:bodyPr>
            <a:normAutofit lnSpcReduction="10000"/>
          </a:bodyPr>
          <a:lstStyle/>
          <a:p>
            <a:r>
              <a:rPr lang="en-US" sz="2000" dirty="0"/>
              <a:t>Open-loop block diagram,</a:t>
            </a:r>
          </a:p>
          <a:p>
            <a:endParaRPr lang="en-US" sz="2000" dirty="0"/>
          </a:p>
          <a:p>
            <a:endParaRPr lang="en-US" sz="2000" dirty="0"/>
          </a:p>
          <a:p>
            <a:endParaRPr lang="en-US" sz="2000" dirty="0"/>
          </a:p>
          <a:p>
            <a:endParaRPr lang="en-US" sz="2000" dirty="0"/>
          </a:p>
          <a:p>
            <a:endParaRPr lang="en-US" sz="2000" dirty="0"/>
          </a:p>
          <a:p>
            <a:pPr marL="0" indent="0">
              <a:buNone/>
            </a:pPr>
            <a:r>
              <a:rPr lang="en-US" sz="2000" dirty="0"/>
              <a:t>Note: It can be seen that the open-loop poles are,</a:t>
            </a:r>
          </a:p>
          <a:p>
            <a:pPr marL="0" indent="0">
              <a:buNone/>
            </a:pPr>
            <a:r>
              <a:rPr lang="en-US" sz="2000" dirty="0"/>
              <a:t>S₁ = 57.503                   (RHP)</a:t>
            </a:r>
          </a:p>
          <a:p>
            <a:pPr marL="0" indent="0">
              <a:buNone/>
            </a:pPr>
            <a:r>
              <a:rPr lang="en-US" sz="2000" dirty="0"/>
              <a:t>S₂ = -57.5033</a:t>
            </a:r>
          </a:p>
          <a:p>
            <a:pPr marL="0" indent="0">
              <a:buNone/>
            </a:pPr>
            <a:r>
              <a:rPr lang="en-US" sz="2000" dirty="0"/>
              <a:t>S₃ = -622.3400</a:t>
            </a:r>
          </a:p>
          <a:p>
            <a:pPr marL="0" indent="0">
              <a:buNone/>
            </a:pPr>
            <a:r>
              <a:rPr lang="en-IN" sz="2000" dirty="0"/>
              <a:t>Hence, open-loop system is statically unstable.</a:t>
            </a:r>
          </a:p>
        </p:txBody>
      </p:sp>
      <p:sp>
        <p:nvSpPr>
          <p:cNvPr id="4" name="TextBox 3">
            <a:extLst>
              <a:ext uri="{FF2B5EF4-FFF2-40B4-BE49-F238E27FC236}">
                <a16:creationId xmlns:a16="http://schemas.microsoft.com/office/drawing/2014/main" id="{68B3F08F-A571-4FD3-B830-4624BF113AC2}"/>
              </a:ext>
            </a:extLst>
          </p:cNvPr>
          <p:cNvSpPr txBox="1"/>
          <p:nvPr/>
        </p:nvSpPr>
        <p:spPr>
          <a:xfrm>
            <a:off x="11088210" y="1056441"/>
            <a:ext cx="523782" cy="400110"/>
          </a:xfrm>
          <a:prstGeom prst="rect">
            <a:avLst/>
          </a:prstGeom>
          <a:noFill/>
        </p:spPr>
        <p:txBody>
          <a:bodyPr wrap="square" rtlCol="0">
            <a:spAutoFit/>
          </a:bodyPr>
          <a:lstStyle/>
          <a:p>
            <a:r>
              <a:rPr lang="en-US" sz="2000" dirty="0">
                <a:solidFill>
                  <a:schemeClr val="bg2"/>
                </a:solidFill>
              </a:rPr>
              <a:t>13</a:t>
            </a:r>
            <a:endParaRPr lang="en-IN" sz="2000" dirty="0">
              <a:solidFill>
                <a:schemeClr val="bg2"/>
              </a:solidFill>
            </a:endParaRPr>
          </a:p>
        </p:txBody>
      </p:sp>
      <p:sp>
        <p:nvSpPr>
          <p:cNvPr id="5" name="Rectangle 4">
            <a:extLst>
              <a:ext uri="{FF2B5EF4-FFF2-40B4-BE49-F238E27FC236}">
                <a16:creationId xmlns:a16="http://schemas.microsoft.com/office/drawing/2014/main" id="{C43627A7-8E12-4C6E-9B72-CC5E53ECB79E}"/>
              </a:ext>
            </a:extLst>
          </p:cNvPr>
          <p:cNvSpPr/>
          <p:nvPr/>
        </p:nvSpPr>
        <p:spPr>
          <a:xfrm>
            <a:off x="4509856" y="2648692"/>
            <a:ext cx="2459114" cy="122511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OPEN-LOOP</a:t>
            </a:r>
          </a:p>
          <a:p>
            <a:pPr algn="ctr"/>
            <a:r>
              <a:rPr lang="en-US" dirty="0">
                <a:effectLst>
                  <a:outerShdw blurRad="50800" dist="38100" dir="2700000" algn="tl" rotWithShape="0">
                    <a:prstClr val="black">
                      <a:alpha val="40000"/>
                    </a:prstClr>
                  </a:outerShdw>
                </a:effectLst>
              </a:rPr>
              <a:t>TRANSFER FUNCTION</a:t>
            </a:r>
            <a:endParaRPr lang="en-IN" dirty="0">
              <a:effectLst>
                <a:outerShdw blurRad="50800" dist="38100" dir="2700000" algn="tl" rotWithShape="0">
                  <a:prstClr val="black">
                    <a:alpha val="40000"/>
                  </a:prstClr>
                </a:outerShdw>
              </a:effectLst>
            </a:endParaRPr>
          </a:p>
        </p:txBody>
      </p:sp>
      <p:cxnSp>
        <p:nvCxnSpPr>
          <p:cNvPr id="7" name="Straight Connector 6">
            <a:extLst>
              <a:ext uri="{FF2B5EF4-FFF2-40B4-BE49-F238E27FC236}">
                <a16:creationId xmlns:a16="http://schemas.microsoft.com/office/drawing/2014/main" id="{4303C0F8-935E-4BCE-82CB-C6F5B1C61D86}"/>
              </a:ext>
            </a:extLst>
          </p:cNvPr>
          <p:cNvCxnSpPr>
            <a:cxnSpLocks/>
          </p:cNvCxnSpPr>
          <p:nvPr/>
        </p:nvCxnSpPr>
        <p:spPr>
          <a:xfrm>
            <a:off x="3204838" y="3232952"/>
            <a:ext cx="1305018" cy="0"/>
          </a:xfrm>
          <a:prstGeom prst="line">
            <a:avLst/>
          </a:prstGeom>
          <a:ln>
            <a:solidFill>
              <a:schemeClr val="accent3">
                <a:lumMod val="75000"/>
              </a:schemeClr>
            </a:solidFill>
          </a:ln>
        </p:spPr>
        <p:style>
          <a:lnRef idx="3">
            <a:schemeClr val="accent3"/>
          </a:lnRef>
          <a:fillRef idx="0">
            <a:schemeClr val="accent3"/>
          </a:fillRef>
          <a:effectRef idx="2">
            <a:schemeClr val="accent3"/>
          </a:effectRef>
          <a:fontRef idx="minor">
            <a:schemeClr val="tx1"/>
          </a:fontRef>
        </p:style>
      </p:cxnSp>
      <p:cxnSp>
        <p:nvCxnSpPr>
          <p:cNvPr id="10" name="Straight Connector 9">
            <a:extLst>
              <a:ext uri="{FF2B5EF4-FFF2-40B4-BE49-F238E27FC236}">
                <a16:creationId xmlns:a16="http://schemas.microsoft.com/office/drawing/2014/main" id="{7D95B529-B73D-4119-BC34-EFD32C8DBF71}"/>
              </a:ext>
            </a:extLst>
          </p:cNvPr>
          <p:cNvCxnSpPr>
            <a:cxnSpLocks/>
          </p:cNvCxnSpPr>
          <p:nvPr/>
        </p:nvCxnSpPr>
        <p:spPr>
          <a:xfrm>
            <a:off x="6968970" y="3232952"/>
            <a:ext cx="1305018" cy="0"/>
          </a:xfrm>
          <a:prstGeom prst="line">
            <a:avLst/>
          </a:prstGeom>
          <a:ln>
            <a:solidFill>
              <a:schemeClr val="accent3">
                <a:lumMod val="75000"/>
              </a:schemeClr>
            </a:solidFill>
          </a:ln>
        </p:spPr>
        <p:style>
          <a:lnRef idx="3">
            <a:schemeClr val="accent3"/>
          </a:lnRef>
          <a:fillRef idx="0">
            <a:schemeClr val="accent3"/>
          </a:fillRef>
          <a:effectRef idx="2">
            <a:schemeClr val="accent3"/>
          </a:effectRef>
          <a:fontRef idx="minor">
            <a:schemeClr val="tx1"/>
          </a:fontRef>
        </p:style>
      </p:cxnSp>
      <p:sp>
        <p:nvSpPr>
          <p:cNvPr id="11" name="Rectangle 10">
            <a:extLst>
              <a:ext uri="{FF2B5EF4-FFF2-40B4-BE49-F238E27FC236}">
                <a16:creationId xmlns:a16="http://schemas.microsoft.com/office/drawing/2014/main" id="{B59EA899-7C4C-4B07-8078-1A800C7338C0}"/>
              </a:ext>
            </a:extLst>
          </p:cNvPr>
          <p:cNvSpPr/>
          <p:nvPr/>
        </p:nvSpPr>
        <p:spPr>
          <a:xfrm>
            <a:off x="2436920" y="2901705"/>
            <a:ext cx="843379" cy="71909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u (Volt)</a:t>
            </a:r>
            <a:endParaRPr lang="en-IN" dirty="0">
              <a:effectLst>
                <a:outerShdw blurRad="50800" dist="38100" dir="2700000" algn="tl" rotWithShape="0">
                  <a:prstClr val="black">
                    <a:alpha val="40000"/>
                  </a:prstClr>
                </a:outerShdw>
              </a:effectLst>
            </a:endParaRPr>
          </a:p>
        </p:txBody>
      </p:sp>
      <p:sp>
        <p:nvSpPr>
          <p:cNvPr id="13" name="Rectangle 12">
            <a:extLst>
              <a:ext uri="{FF2B5EF4-FFF2-40B4-BE49-F238E27FC236}">
                <a16:creationId xmlns:a16="http://schemas.microsoft.com/office/drawing/2014/main" id="{CD5A5CF2-DB09-4025-A935-90D97738BFD1}"/>
              </a:ext>
            </a:extLst>
          </p:cNvPr>
          <p:cNvSpPr/>
          <p:nvPr/>
        </p:nvSpPr>
        <p:spPr>
          <a:xfrm>
            <a:off x="8052046" y="2873406"/>
            <a:ext cx="843379" cy="71909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y (mm)</a:t>
            </a:r>
            <a:endParaRPr lang="en-IN" dirty="0">
              <a:effectLst>
                <a:outerShdw blurRad="50800" dist="38100" dir="2700000" algn="tl" rotWithShape="0">
                  <a:prstClr val="black">
                    <a:alpha val="40000"/>
                  </a:prstClr>
                </a:outerShdw>
              </a:effectLst>
            </a:endParaRPr>
          </a:p>
        </p:txBody>
      </p:sp>
      <p:cxnSp>
        <p:nvCxnSpPr>
          <p:cNvPr id="15" name="Straight Arrow Connector 14">
            <a:extLst>
              <a:ext uri="{FF2B5EF4-FFF2-40B4-BE49-F238E27FC236}">
                <a16:creationId xmlns:a16="http://schemas.microsoft.com/office/drawing/2014/main" id="{C96326A0-E9D6-4743-92BE-B36C92C5D92C}"/>
              </a:ext>
            </a:extLst>
          </p:cNvPr>
          <p:cNvCxnSpPr/>
          <p:nvPr/>
        </p:nvCxnSpPr>
        <p:spPr>
          <a:xfrm>
            <a:off x="1464816" y="5175683"/>
            <a:ext cx="1305017"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07563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CCA9F-B4B8-455B-8C4F-F0616361E52B}"/>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a:extLst>
              <a:ext uri="{FF2B5EF4-FFF2-40B4-BE49-F238E27FC236}">
                <a16:creationId xmlns:a16="http://schemas.microsoft.com/office/drawing/2014/main" id="{681D1E02-F407-4394-A84D-9189D37550FE}"/>
              </a:ext>
            </a:extLst>
          </p:cNvPr>
          <p:cNvSpPr>
            <a:spLocks noGrp="1"/>
          </p:cNvSpPr>
          <p:nvPr>
            <p:ph idx="1"/>
          </p:nvPr>
        </p:nvSpPr>
        <p:spPr>
          <a:xfrm>
            <a:off x="62145" y="2077374"/>
            <a:ext cx="12011486" cy="4687409"/>
          </a:xfrm>
        </p:spPr>
        <p:txBody>
          <a:bodyPr/>
          <a:lstStyle/>
          <a:p>
            <a:pPr marL="0" indent="0">
              <a:buNone/>
            </a:pPr>
            <a:r>
              <a:rPr lang="en-US" dirty="0"/>
              <a:t>2. </a:t>
            </a:r>
            <a:r>
              <a:rPr lang="en-US" u="sng" dirty="0"/>
              <a:t>CLOSED-LOOP MAGNETIC LEVITATION SYSTEM:</a:t>
            </a:r>
          </a:p>
          <a:p>
            <a:pPr marL="0" indent="0">
              <a:buNone/>
            </a:pPr>
            <a:endParaRPr lang="en-IN" u="sng" dirty="0"/>
          </a:p>
        </p:txBody>
      </p:sp>
      <p:sp>
        <p:nvSpPr>
          <p:cNvPr id="4" name="TextBox 3">
            <a:extLst>
              <a:ext uri="{FF2B5EF4-FFF2-40B4-BE49-F238E27FC236}">
                <a16:creationId xmlns:a16="http://schemas.microsoft.com/office/drawing/2014/main" id="{2D06FAE5-983A-4004-A35F-5C66607603A1}"/>
              </a:ext>
            </a:extLst>
          </p:cNvPr>
          <p:cNvSpPr txBox="1"/>
          <p:nvPr/>
        </p:nvSpPr>
        <p:spPr>
          <a:xfrm>
            <a:off x="11088210" y="1056441"/>
            <a:ext cx="523782" cy="400110"/>
          </a:xfrm>
          <a:prstGeom prst="rect">
            <a:avLst/>
          </a:prstGeom>
          <a:noFill/>
        </p:spPr>
        <p:txBody>
          <a:bodyPr wrap="square" rtlCol="0">
            <a:spAutoFit/>
          </a:bodyPr>
          <a:lstStyle/>
          <a:p>
            <a:r>
              <a:rPr lang="en-US" sz="2000" dirty="0">
                <a:solidFill>
                  <a:schemeClr val="bg2"/>
                </a:solidFill>
              </a:rPr>
              <a:t>14</a:t>
            </a:r>
            <a:endParaRPr lang="en-IN" sz="2000" dirty="0">
              <a:solidFill>
                <a:schemeClr val="bg2"/>
              </a:solidFill>
            </a:endParaRPr>
          </a:p>
        </p:txBody>
      </p:sp>
      <p:sp>
        <p:nvSpPr>
          <p:cNvPr id="5" name="Rectangle 4">
            <a:extLst>
              <a:ext uri="{FF2B5EF4-FFF2-40B4-BE49-F238E27FC236}">
                <a16:creationId xmlns:a16="http://schemas.microsoft.com/office/drawing/2014/main" id="{D03FC82D-9670-4D99-B692-E8564899657A}"/>
              </a:ext>
            </a:extLst>
          </p:cNvPr>
          <p:cNvSpPr/>
          <p:nvPr/>
        </p:nvSpPr>
        <p:spPr>
          <a:xfrm>
            <a:off x="1633492" y="2956263"/>
            <a:ext cx="994299" cy="71909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q</a:t>
            </a:r>
            <a:r>
              <a:rPr lang="en-US" dirty="0"/>
              <a:t>reff</a:t>
            </a:r>
            <a:endParaRPr lang="en-IN" dirty="0"/>
          </a:p>
        </p:txBody>
      </p:sp>
      <p:sp>
        <p:nvSpPr>
          <p:cNvPr id="6" name="Oval 5">
            <a:extLst>
              <a:ext uri="{FF2B5EF4-FFF2-40B4-BE49-F238E27FC236}">
                <a16:creationId xmlns:a16="http://schemas.microsoft.com/office/drawing/2014/main" id="{12E0EBA8-6AD9-49AB-B82C-4C2BB91B1BF4}"/>
              </a:ext>
            </a:extLst>
          </p:cNvPr>
          <p:cNvSpPr/>
          <p:nvPr/>
        </p:nvSpPr>
        <p:spPr>
          <a:xfrm>
            <a:off x="3670917" y="3092958"/>
            <a:ext cx="372862" cy="431477"/>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DD37D244-6D91-4A43-822C-A682DD094B9C}"/>
              </a:ext>
            </a:extLst>
          </p:cNvPr>
          <p:cNvSpPr/>
          <p:nvPr/>
        </p:nvSpPr>
        <p:spPr>
          <a:xfrm>
            <a:off x="5086905" y="2956263"/>
            <a:ext cx="1233996" cy="71909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endParaRPr lang="en-IN" dirty="0"/>
          </a:p>
        </p:txBody>
      </p:sp>
      <p:sp>
        <p:nvSpPr>
          <p:cNvPr id="8" name="Rectangle 7">
            <a:extLst>
              <a:ext uri="{FF2B5EF4-FFF2-40B4-BE49-F238E27FC236}">
                <a16:creationId xmlns:a16="http://schemas.microsoft.com/office/drawing/2014/main" id="{90ECC995-F9CB-4D4C-A6F0-2822F6DC3D9E}"/>
              </a:ext>
            </a:extLst>
          </p:cNvPr>
          <p:cNvSpPr/>
          <p:nvPr/>
        </p:nvSpPr>
        <p:spPr>
          <a:xfrm>
            <a:off x="7608162" y="2805342"/>
            <a:ext cx="2024109" cy="102093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Open-loop transfer function</a:t>
            </a:r>
            <a:endParaRPr lang="en-IN" dirty="0"/>
          </a:p>
        </p:txBody>
      </p:sp>
      <p:cxnSp>
        <p:nvCxnSpPr>
          <p:cNvPr id="9" name="Straight Arrow Connector 8">
            <a:extLst>
              <a:ext uri="{FF2B5EF4-FFF2-40B4-BE49-F238E27FC236}">
                <a16:creationId xmlns:a16="http://schemas.microsoft.com/office/drawing/2014/main" id="{EEB5C39D-BD68-4E49-B5C5-71FA3097C21C}"/>
              </a:ext>
            </a:extLst>
          </p:cNvPr>
          <p:cNvCxnSpPr>
            <a:cxnSpLocks/>
          </p:cNvCxnSpPr>
          <p:nvPr/>
        </p:nvCxnSpPr>
        <p:spPr>
          <a:xfrm flipV="1">
            <a:off x="2614472" y="3338005"/>
            <a:ext cx="1074197" cy="1775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3" name="Straight Arrow Connector 12">
            <a:extLst>
              <a:ext uri="{FF2B5EF4-FFF2-40B4-BE49-F238E27FC236}">
                <a16:creationId xmlns:a16="http://schemas.microsoft.com/office/drawing/2014/main" id="{5F622835-9671-4D89-9A3D-634D786F3481}"/>
              </a:ext>
            </a:extLst>
          </p:cNvPr>
          <p:cNvCxnSpPr>
            <a:cxnSpLocks/>
            <a:endCxn id="7" idx="1"/>
          </p:cNvCxnSpPr>
          <p:nvPr/>
        </p:nvCxnSpPr>
        <p:spPr>
          <a:xfrm flipV="1">
            <a:off x="4074850" y="3315809"/>
            <a:ext cx="1012055" cy="444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Straight Arrow Connector 14">
            <a:extLst>
              <a:ext uri="{FF2B5EF4-FFF2-40B4-BE49-F238E27FC236}">
                <a16:creationId xmlns:a16="http://schemas.microsoft.com/office/drawing/2014/main" id="{BFB48839-0D1A-4C3E-8BF3-4E74995C5192}"/>
              </a:ext>
            </a:extLst>
          </p:cNvPr>
          <p:cNvCxnSpPr/>
          <p:nvPr/>
        </p:nvCxnSpPr>
        <p:spPr>
          <a:xfrm>
            <a:off x="6303145" y="3338006"/>
            <a:ext cx="1305017"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 name="Straight Connector 15">
            <a:extLst>
              <a:ext uri="{FF2B5EF4-FFF2-40B4-BE49-F238E27FC236}">
                <a16:creationId xmlns:a16="http://schemas.microsoft.com/office/drawing/2014/main" id="{62247B73-32C3-4B53-9035-2D224A54FB67}"/>
              </a:ext>
            </a:extLst>
          </p:cNvPr>
          <p:cNvCxnSpPr>
            <a:cxnSpLocks/>
          </p:cNvCxnSpPr>
          <p:nvPr/>
        </p:nvCxnSpPr>
        <p:spPr>
          <a:xfrm flipV="1">
            <a:off x="9632271" y="3315808"/>
            <a:ext cx="949912" cy="1"/>
          </a:xfrm>
          <a:prstGeom prst="line">
            <a:avLst/>
          </a:prstGeom>
          <a:ln>
            <a:solidFill>
              <a:schemeClr val="accent3">
                <a:lumMod val="75000"/>
              </a:schemeClr>
            </a:solidFill>
          </a:ln>
        </p:spPr>
        <p:style>
          <a:lnRef idx="3">
            <a:schemeClr val="accent3"/>
          </a:lnRef>
          <a:fillRef idx="0">
            <a:schemeClr val="accent3"/>
          </a:fillRef>
          <a:effectRef idx="2">
            <a:schemeClr val="accent3"/>
          </a:effectRef>
          <a:fontRef idx="minor">
            <a:schemeClr val="tx1"/>
          </a:fontRef>
        </p:style>
      </p:cxnSp>
      <p:cxnSp>
        <p:nvCxnSpPr>
          <p:cNvPr id="19" name="Straight Connector 18">
            <a:extLst>
              <a:ext uri="{FF2B5EF4-FFF2-40B4-BE49-F238E27FC236}">
                <a16:creationId xmlns:a16="http://schemas.microsoft.com/office/drawing/2014/main" id="{B53CB632-BB96-4F8C-A3D9-477F84595503}"/>
              </a:ext>
            </a:extLst>
          </p:cNvPr>
          <p:cNvCxnSpPr>
            <a:cxnSpLocks/>
          </p:cNvCxnSpPr>
          <p:nvPr/>
        </p:nvCxnSpPr>
        <p:spPr>
          <a:xfrm>
            <a:off x="3888419" y="4465468"/>
            <a:ext cx="6249880" cy="0"/>
          </a:xfrm>
          <a:prstGeom prst="line">
            <a:avLst/>
          </a:prstGeom>
          <a:ln>
            <a:solidFill>
              <a:schemeClr val="accent3">
                <a:lumMod val="75000"/>
              </a:schemeClr>
            </a:solidFill>
          </a:ln>
        </p:spPr>
        <p:style>
          <a:lnRef idx="3">
            <a:schemeClr val="accent3"/>
          </a:lnRef>
          <a:fillRef idx="0">
            <a:schemeClr val="accent3"/>
          </a:fillRef>
          <a:effectRef idx="2">
            <a:schemeClr val="accent3"/>
          </a:effectRef>
          <a:fontRef idx="minor">
            <a:schemeClr val="tx1"/>
          </a:fontRef>
        </p:style>
      </p:cxnSp>
      <p:cxnSp>
        <p:nvCxnSpPr>
          <p:cNvPr id="21" name="Straight Connector 20">
            <a:extLst>
              <a:ext uri="{FF2B5EF4-FFF2-40B4-BE49-F238E27FC236}">
                <a16:creationId xmlns:a16="http://schemas.microsoft.com/office/drawing/2014/main" id="{260CDBCD-E123-4C66-B2C4-08FB321A9579}"/>
              </a:ext>
            </a:extLst>
          </p:cNvPr>
          <p:cNvCxnSpPr>
            <a:cxnSpLocks/>
          </p:cNvCxnSpPr>
          <p:nvPr/>
        </p:nvCxnSpPr>
        <p:spPr>
          <a:xfrm>
            <a:off x="10138299" y="3338005"/>
            <a:ext cx="0" cy="1127463"/>
          </a:xfrm>
          <a:prstGeom prst="line">
            <a:avLst/>
          </a:prstGeom>
          <a:ln>
            <a:solidFill>
              <a:schemeClr val="accent3">
                <a:lumMod val="75000"/>
              </a:schemeClr>
            </a:solidFill>
          </a:ln>
        </p:spPr>
        <p:style>
          <a:lnRef idx="3">
            <a:schemeClr val="accent3"/>
          </a:lnRef>
          <a:fillRef idx="0">
            <a:schemeClr val="accent3"/>
          </a:fillRef>
          <a:effectRef idx="2">
            <a:schemeClr val="accent3"/>
          </a:effectRef>
          <a:fontRef idx="minor">
            <a:schemeClr val="tx1"/>
          </a:fontRef>
        </p:style>
      </p:cxnSp>
      <p:cxnSp>
        <p:nvCxnSpPr>
          <p:cNvPr id="27" name="Straight Arrow Connector 26">
            <a:extLst>
              <a:ext uri="{FF2B5EF4-FFF2-40B4-BE49-F238E27FC236}">
                <a16:creationId xmlns:a16="http://schemas.microsoft.com/office/drawing/2014/main" id="{0C9F4DF7-517E-426D-ABCC-BA0D5801B614}"/>
              </a:ext>
            </a:extLst>
          </p:cNvPr>
          <p:cNvCxnSpPr>
            <a:cxnSpLocks/>
            <a:endCxn id="6" idx="4"/>
          </p:cNvCxnSpPr>
          <p:nvPr/>
        </p:nvCxnSpPr>
        <p:spPr>
          <a:xfrm flipV="1">
            <a:off x="3857348" y="3524435"/>
            <a:ext cx="0" cy="9410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2" name="TextBox 31">
            <a:extLst>
              <a:ext uri="{FF2B5EF4-FFF2-40B4-BE49-F238E27FC236}">
                <a16:creationId xmlns:a16="http://schemas.microsoft.com/office/drawing/2014/main" id="{C6858B83-8662-4999-B265-EC21A268DFD8}"/>
              </a:ext>
            </a:extLst>
          </p:cNvPr>
          <p:cNvSpPr txBox="1"/>
          <p:nvPr/>
        </p:nvSpPr>
        <p:spPr>
          <a:xfrm>
            <a:off x="3710322" y="3121739"/>
            <a:ext cx="311803" cy="59210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en-US" sz="3200" dirty="0"/>
              <a:t>-</a:t>
            </a:r>
            <a:endParaRPr lang="en-IN" sz="3200" dirty="0"/>
          </a:p>
        </p:txBody>
      </p:sp>
      <p:sp>
        <p:nvSpPr>
          <p:cNvPr id="34" name="TextBox 33">
            <a:extLst>
              <a:ext uri="{FF2B5EF4-FFF2-40B4-BE49-F238E27FC236}">
                <a16:creationId xmlns:a16="http://schemas.microsoft.com/office/drawing/2014/main" id="{4980E40A-55F8-42DA-975B-F51F1F7D23AF}"/>
              </a:ext>
            </a:extLst>
          </p:cNvPr>
          <p:cNvSpPr txBox="1"/>
          <p:nvPr/>
        </p:nvSpPr>
        <p:spPr>
          <a:xfrm>
            <a:off x="3630967" y="3071161"/>
            <a:ext cx="346230" cy="461665"/>
          </a:xfrm>
          <a:prstGeom prst="rect">
            <a:avLst/>
          </a:prstGeom>
          <a:noFill/>
        </p:spPr>
        <p:txBody>
          <a:bodyPr wrap="square" rtlCol="0">
            <a:spAutoFit/>
          </a:bodyPr>
          <a:lstStyle/>
          <a:p>
            <a:r>
              <a:rPr lang="en-US" sz="2400" dirty="0"/>
              <a:t>+</a:t>
            </a:r>
            <a:endParaRPr lang="en-IN" sz="2400" dirty="0"/>
          </a:p>
        </p:txBody>
      </p:sp>
      <p:sp>
        <p:nvSpPr>
          <p:cNvPr id="35" name="TextBox 34">
            <a:extLst>
              <a:ext uri="{FF2B5EF4-FFF2-40B4-BE49-F238E27FC236}">
                <a16:creationId xmlns:a16="http://schemas.microsoft.com/office/drawing/2014/main" id="{72B69E0E-A78E-42C5-AFF9-EE30EDE2AE1D}"/>
              </a:ext>
            </a:extLst>
          </p:cNvPr>
          <p:cNvSpPr txBox="1"/>
          <p:nvPr/>
        </p:nvSpPr>
        <p:spPr>
          <a:xfrm>
            <a:off x="3613213" y="3794896"/>
            <a:ext cx="372862" cy="400110"/>
          </a:xfrm>
          <a:prstGeom prst="rect">
            <a:avLst/>
          </a:prstGeom>
          <a:noFill/>
        </p:spPr>
        <p:txBody>
          <a:bodyPr wrap="square" rtlCol="0">
            <a:spAutoFit/>
          </a:bodyPr>
          <a:lstStyle/>
          <a:p>
            <a:r>
              <a:rPr lang="en-US" sz="2000" dirty="0"/>
              <a:t>y</a:t>
            </a:r>
            <a:endParaRPr lang="en-IN" sz="2000" dirty="0"/>
          </a:p>
        </p:txBody>
      </p:sp>
      <p:sp>
        <p:nvSpPr>
          <p:cNvPr id="36" name="TextBox 35">
            <a:extLst>
              <a:ext uri="{FF2B5EF4-FFF2-40B4-BE49-F238E27FC236}">
                <a16:creationId xmlns:a16="http://schemas.microsoft.com/office/drawing/2014/main" id="{52BEE7B6-1094-4106-9121-6C156A2B2A38}"/>
              </a:ext>
            </a:extLst>
          </p:cNvPr>
          <p:cNvSpPr txBox="1"/>
          <p:nvPr/>
        </p:nvSpPr>
        <p:spPr>
          <a:xfrm>
            <a:off x="10209321" y="2872546"/>
            <a:ext cx="372862" cy="400110"/>
          </a:xfrm>
          <a:prstGeom prst="rect">
            <a:avLst/>
          </a:prstGeom>
          <a:noFill/>
        </p:spPr>
        <p:txBody>
          <a:bodyPr wrap="square" rtlCol="0">
            <a:spAutoFit/>
          </a:bodyPr>
          <a:lstStyle/>
          <a:p>
            <a:r>
              <a:rPr lang="en-US" sz="2000" dirty="0"/>
              <a:t>y</a:t>
            </a:r>
            <a:endParaRPr lang="en-IN" sz="2000" dirty="0"/>
          </a:p>
        </p:txBody>
      </p:sp>
      <p:sp>
        <p:nvSpPr>
          <p:cNvPr id="37" name="TextBox 36">
            <a:extLst>
              <a:ext uri="{FF2B5EF4-FFF2-40B4-BE49-F238E27FC236}">
                <a16:creationId xmlns:a16="http://schemas.microsoft.com/office/drawing/2014/main" id="{ECB2BE70-7782-4E9D-B051-20419281F9EA}"/>
              </a:ext>
            </a:extLst>
          </p:cNvPr>
          <p:cNvSpPr txBox="1"/>
          <p:nvPr/>
        </p:nvSpPr>
        <p:spPr>
          <a:xfrm>
            <a:off x="3440097" y="4464332"/>
            <a:ext cx="4527612" cy="369332"/>
          </a:xfrm>
          <a:prstGeom prst="rect">
            <a:avLst/>
          </a:prstGeom>
          <a:noFill/>
        </p:spPr>
        <p:txBody>
          <a:bodyPr wrap="square" rtlCol="0">
            <a:spAutoFit/>
          </a:bodyPr>
          <a:lstStyle/>
          <a:p>
            <a:r>
              <a:rPr lang="en-US" dirty="0"/>
              <a:t>[Closed-loop block diagram (p=0,v=0)]</a:t>
            </a:r>
            <a:endParaRPr lang="en-IN" dirty="0"/>
          </a:p>
        </p:txBody>
      </p:sp>
      <p:sp>
        <p:nvSpPr>
          <p:cNvPr id="39" name="Rectangle 38">
            <a:extLst>
              <a:ext uri="{FF2B5EF4-FFF2-40B4-BE49-F238E27FC236}">
                <a16:creationId xmlns:a16="http://schemas.microsoft.com/office/drawing/2014/main" id="{1FB3E474-9362-47FA-838C-CA254F4C6283}"/>
              </a:ext>
            </a:extLst>
          </p:cNvPr>
          <p:cNvSpPr/>
          <p:nvPr/>
        </p:nvSpPr>
        <p:spPr>
          <a:xfrm>
            <a:off x="1708038" y="4891596"/>
            <a:ext cx="994299" cy="71909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q</a:t>
            </a:r>
            <a:r>
              <a:rPr lang="en-US" dirty="0"/>
              <a:t>reff</a:t>
            </a:r>
            <a:endParaRPr lang="en-IN" dirty="0"/>
          </a:p>
        </p:txBody>
      </p:sp>
      <p:sp>
        <p:nvSpPr>
          <p:cNvPr id="42" name="Oval 41">
            <a:extLst>
              <a:ext uri="{FF2B5EF4-FFF2-40B4-BE49-F238E27FC236}">
                <a16:creationId xmlns:a16="http://schemas.microsoft.com/office/drawing/2014/main" id="{B012FB69-1EA3-494F-9C34-D83F6D2BE70F}"/>
              </a:ext>
            </a:extLst>
          </p:cNvPr>
          <p:cNvSpPr/>
          <p:nvPr/>
        </p:nvSpPr>
        <p:spPr>
          <a:xfrm>
            <a:off x="3740104" y="4985119"/>
            <a:ext cx="417252" cy="439459"/>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3AF2D316-3C68-4011-8008-56678C4F8DED}"/>
              </a:ext>
            </a:extLst>
          </p:cNvPr>
          <p:cNvSpPr/>
          <p:nvPr/>
        </p:nvSpPr>
        <p:spPr>
          <a:xfrm>
            <a:off x="5183080" y="4891596"/>
            <a:ext cx="1233996" cy="71909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(K)</a:t>
            </a:r>
            <a:endParaRPr lang="en-IN" dirty="0"/>
          </a:p>
        </p:txBody>
      </p:sp>
      <p:sp>
        <p:nvSpPr>
          <p:cNvPr id="44" name="Rectangle 43">
            <a:extLst>
              <a:ext uri="{FF2B5EF4-FFF2-40B4-BE49-F238E27FC236}">
                <a16:creationId xmlns:a16="http://schemas.microsoft.com/office/drawing/2014/main" id="{48E7FC1E-1C31-4364-83B3-90A834EE70B5}"/>
              </a:ext>
            </a:extLst>
          </p:cNvPr>
          <p:cNvSpPr/>
          <p:nvPr/>
        </p:nvSpPr>
        <p:spPr>
          <a:xfrm>
            <a:off x="7644778" y="4727539"/>
            <a:ext cx="2024109" cy="102093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Open-loop transfer function</a:t>
            </a:r>
          </a:p>
          <a:p>
            <a:pPr algn="ctr"/>
            <a:r>
              <a:rPr lang="en-US" dirty="0"/>
              <a:t>(Plant)</a:t>
            </a:r>
            <a:endParaRPr lang="en-IN" dirty="0"/>
          </a:p>
        </p:txBody>
      </p:sp>
      <p:sp>
        <p:nvSpPr>
          <p:cNvPr id="45" name="Oval 44">
            <a:extLst>
              <a:ext uri="{FF2B5EF4-FFF2-40B4-BE49-F238E27FC236}">
                <a16:creationId xmlns:a16="http://schemas.microsoft.com/office/drawing/2014/main" id="{FAD67E9F-ECD3-42F8-8621-BEE743532D05}"/>
              </a:ext>
            </a:extLst>
          </p:cNvPr>
          <p:cNvSpPr/>
          <p:nvPr/>
        </p:nvSpPr>
        <p:spPr>
          <a:xfrm>
            <a:off x="10090212" y="5038093"/>
            <a:ext cx="417252" cy="439459"/>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22AF830F-6778-4E3A-B1ED-DDC99B1744AB}"/>
              </a:ext>
            </a:extLst>
          </p:cNvPr>
          <p:cNvSpPr/>
          <p:nvPr/>
        </p:nvSpPr>
        <p:spPr>
          <a:xfrm>
            <a:off x="6833972" y="5028021"/>
            <a:ext cx="417252" cy="439459"/>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7" name="Straight Arrow Connector 46">
            <a:extLst>
              <a:ext uri="{FF2B5EF4-FFF2-40B4-BE49-F238E27FC236}">
                <a16:creationId xmlns:a16="http://schemas.microsoft.com/office/drawing/2014/main" id="{3C236323-70BC-47BF-99ED-464EBF2115F1}"/>
              </a:ext>
            </a:extLst>
          </p:cNvPr>
          <p:cNvCxnSpPr>
            <a:cxnSpLocks/>
            <a:stCxn id="39" idx="3"/>
          </p:cNvCxnSpPr>
          <p:nvPr/>
        </p:nvCxnSpPr>
        <p:spPr>
          <a:xfrm flipV="1">
            <a:off x="2702337" y="5250369"/>
            <a:ext cx="1022280" cy="77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9" name="Straight Arrow Connector 48">
            <a:extLst>
              <a:ext uri="{FF2B5EF4-FFF2-40B4-BE49-F238E27FC236}">
                <a16:creationId xmlns:a16="http://schemas.microsoft.com/office/drawing/2014/main" id="{250FB1C2-0867-4150-A180-5D6780FFBF9B}"/>
              </a:ext>
            </a:extLst>
          </p:cNvPr>
          <p:cNvCxnSpPr>
            <a:cxnSpLocks/>
            <a:stCxn id="42" idx="6"/>
          </p:cNvCxnSpPr>
          <p:nvPr/>
        </p:nvCxnSpPr>
        <p:spPr>
          <a:xfrm flipV="1">
            <a:off x="4157356" y="5190187"/>
            <a:ext cx="1043125" cy="1466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1" name="Straight Arrow Connector 50">
            <a:extLst>
              <a:ext uri="{FF2B5EF4-FFF2-40B4-BE49-F238E27FC236}">
                <a16:creationId xmlns:a16="http://schemas.microsoft.com/office/drawing/2014/main" id="{37E7E50A-C240-4617-9E94-AA903071851A}"/>
              </a:ext>
            </a:extLst>
          </p:cNvPr>
          <p:cNvCxnSpPr>
            <a:cxnSpLocks/>
            <a:endCxn id="46" idx="2"/>
          </p:cNvCxnSpPr>
          <p:nvPr/>
        </p:nvCxnSpPr>
        <p:spPr>
          <a:xfrm>
            <a:off x="6428557" y="5247750"/>
            <a:ext cx="405415"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3" name="Straight Arrow Connector 52">
            <a:extLst>
              <a:ext uri="{FF2B5EF4-FFF2-40B4-BE49-F238E27FC236}">
                <a16:creationId xmlns:a16="http://schemas.microsoft.com/office/drawing/2014/main" id="{BEBB2B99-E7AD-44EC-8DCD-8A0A1EEABF5D}"/>
              </a:ext>
            </a:extLst>
          </p:cNvPr>
          <p:cNvCxnSpPr>
            <a:cxnSpLocks/>
            <a:stCxn id="46" idx="6"/>
            <a:endCxn id="44" idx="1"/>
          </p:cNvCxnSpPr>
          <p:nvPr/>
        </p:nvCxnSpPr>
        <p:spPr>
          <a:xfrm flipV="1">
            <a:off x="7251224" y="5238006"/>
            <a:ext cx="393554" cy="974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0" name="Straight Arrow Connector 59">
            <a:extLst>
              <a:ext uri="{FF2B5EF4-FFF2-40B4-BE49-F238E27FC236}">
                <a16:creationId xmlns:a16="http://schemas.microsoft.com/office/drawing/2014/main" id="{44C70C3E-9298-484B-9E79-9C9A7F5E8218}"/>
              </a:ext>
            </a:extLst>
          </p:cNvPr>
          <p:cNvCxnSpPr>
            <a:cxnSpLocks/>
          </p:cNvCxnSpPr>
          <p:nvPr/>
        </p:nvCxnSpPr>
        <p:spPr>
          <a:xfrm flipV="1">
            <a:off x="9688130" y="5302663"/>
            <a:ext cx="402459"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4" name="Straight Connector 63">
            <a:extLst>
              <a:ext uri="{FF2B5EF4-FFF2-40B4-BE49-F238E27FC236}">
                <a16:creationId xmlns:a16="http://schemas.microsoft.com/office/drawing/2014/main" id="{C95A54BB-6163-4601-81A6-0562DBC99BB5}"/>
              </a:ext>
            </a:extLst>
          </p:cNvPr>
          <p:cNvCxnSpPr>
            <a:cxnSpLocks/>
          </p:cNvCxnSpPr>
          <p:nvPr/>
        </p:nvCxnSpPr>
        <p:spPr>
          <a:xfrm>
            <a:off x="10520040" y="5245365"/>
            <a:ext cx="830061" cy="0"/>
          </a:xfrm>
          <a:prstGeom prst="line">
            <a:avLst/>
          </a:prstGeom>
          <a:ln>
            <a:solidFill>
              <a:schemeClr val="accent3">
                <a:lumMod val="75000"/>
              </a:schemeClr>
            </a:solidFill>
          </a:ln>
        </p:spPr>
        <p:style>
          <a:lnRef idx="3">
            <a:schemeClr val="accent3"/>
          </a:lnRef>
          <a:fillRef idx="0">
            <a:schemeClr val="accent3"/>
          </a:fillRef>
          <a:effectRef idx="2">
            <a:schemeClr val="accent3"/>
          </a:effectRef>
          <a:fontRef idx="minor">
            <a:schemeClr val="tx1"/>
          </a:fontRef>
        </p:style>
      </p:cxnSp>
      <p:cxnSp>
        <p:nvCxnSpPr>
          <p:cNvPr id="69" name="Straight Arrow Connector 68">
            <a:extLst>
              <a:ext uri="{FF2B5EF4-FFF2-40B4-BE49-F238E27FC236}">
                <a16:creationId xmlns:a16="http://schemas.microsoft.com/office/drawing/2014/main" id="{8F2B9E4B-85E7-4DDF-A836-0EBA13F56E7F}"/>
              </a:ext>
            </a:extLst>
          </p:cNvPr>
          <p:cNvCxnSpPr>
            <a:cxnSpLocks/>
            <a:endCxn id="45" idx="4"/>
          </p:cNvCxnSpPr>
          <p:nvPr/>
        </p:nvCxnSpPr>
        <p:spPr>
          <a:xfrm flipV="1">
            <a:off x="10293666" y="5477552"/>
            <a:ext cx="5172" cy="4673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2" name="Straight Arrow Connector 71">
            <a:extLst>
              <a:ext uri="{FF2B5EF4-FFF2-40B4-BE49-F238E27FC236}">
                <a16:creationId xmlns:a16="http://schemas.microsoft.com/office/drawing/2014/main" id="{C16012E6-F9BC-41C9-BADB-75CC46887AE4}"/>
              </a:ext>
            </a:extLst>
          </p:cNvPr>
          <p:cNvCxnSpPr>
            <a:cxnSpLocks/>
          </p:cNvCxnSpPr>
          <p:nvPr/>
        </p:nvCxnSpPr>
        <p:spPr>
          <a:xfrm flipV="1">
            <a:off x="7062185" y="5452760"/>
            <a:ext cx="5172" cy="4673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3" name="Straight Connector 72">
            <a:extLst>
              <a:ext uri="{FF2B5EF4-FFF2-40B4-BE49-F238E27FC236}">
                <a16:creationId xmlns:a16="http://schemas.microsoft.com/office/drawing/2014/main" id="{87CFA39E-6C22-48E4-BDA5-BBDA4B7549D1}"/>
              </a:ext>
            </a:extLst>
          </p:cNvPr>
          <p:cNvCxnSpPr>
            <a:cxnSpLocks/>
          </p:cNvCxnSpPr>
          <p:nvPr/>
        </p:nvCxnSpPr>
        <p:spPr>
          <a:xfrm>
            <a:off x="11054179" y="5245365"/>
            <a:ext cx="0" cy="1127463"/>
          </a:xfrm>
          <a:prstGeom prst="line">
            <a:avLst/>
          </a:prstGeom>
          <a:ln>
            <a:solidFill>
              <a:schemeClr val="accent3">
                <a:lumMod val="75000"/>
              </a:schemeClr>
            </a:solidFill>
          </a:ln>
        </p:spPr>
        <p:style>
          <a:lnRef idx="3">
            <a:schemeClr val="accent3"/>
          </a:lnRef>
          <a:fillRef idx="0">
            <a:schemeClr val="accent3"/>
          </a:fillRef>
          <a:effectRef idx="2">
            <a:schemeClr val="accent3"/>
          </a:effectRef>
          <a:fontRef idx="minor">
            <a:schemeClr val="tx1"/>
          </a:fontRef>
        </p:style>
      </p:cxnSp>
      <p:cxnSp>
        <p:nvCxnSpPr>
          <p:cNvPr id="74" name="Straight Connector 73">
            <a:extLst>
              <a:ext uri="{FF2B5EF4-FFF2-40B4-BE49-F238E27FC236}">
                <a16:creationId xmlns:a16="http://schemas.microsoft.com/office/drawing/2014/main" id="{FD38D927-340B-4175-AA2B-FBED7384F87B}"/>
              </a:ext>
            </a:extLst>
          </p:cNvPr>
          <p:cNvCxnSpPr>
            <a:cxnSpLocks/>
          </p:cNvCxnSpPr>
          <p:nvPr/>
        </p:nvCxnSpPr>
        <p:spPr>
          <a:xfrm flipV="1">
            <a:off x="3937247" y="6366402"/>
            <a:ext cx="7101406" cy="6426"/>
          </a:xfrm>
          <a:prstGeom prst="line">
            <a:avLst/>
          </a:prstGeom>
          <a:ln>
            <a:solidFill>
              <a:schemeClr val="accent3">
                <a:lumMod val="75000"/>
              </a:schemeClr>
            </a:solidFill>
          </a:ln>
        </p:spPr>
        <p:style>
          <a:lnRef idx="3">
            <a:schemeClr val="accent3"/>
          </a:lnRef>
          <a:fillRef idx="0">
            <a:schemeClr val="accent3"/>
          </a:fillRef>
          <a:effectRef idx="2">
            <a:schemeClr val="accent3"/>
          </a:effectRef>
          <a:fontRef idx="minor">
            <a:schemeClr val="tx1"/>
          </a:fontRef>
        </p:style>
      </p:cxnSp>
      <p:sp>
        <p:nvSpPr>
          <p:cNvPr id="75" name="TextBox 74">
            <a:extLst>
              <a:ext uri="{FF2B5EF4-FFF2-40B4-BE49-F238E27FC236}">
                <a16:creationId xmlns:a16="http://schemas.microsoft.com/office/drawing/2014/main" id="{D75FDD49-6081-472A-8D24-B9E0EA25E100}"/>
              </a:ext>
            </a:extLst>
          </p:cNvPr>
          <p:cNvSpPr txBox="1"/>
          <p:nvPr/>
        </p:nvSpPr>
        <p:spPr>
          <a:xfrm>
            <a:off x="3613213" y="5794610"/>
            <a:ext cx="372862" cy="400110"/>
          </a:xfrm>
          <a:prstGeom prst="rect">
            <a:avLst/>
          </a:prstGeom>
          <a:noFill/>
        </p:spPr>
        <p:txBody>
          <a:bodyPr wrap="square" rtlCol="0">
            <a:spAutoFit/>
          </a:bodyPr>
          <a:lstStyle/>
          <a:p>
            <a:r>
              <a:rPr lang="en-US" sz="2000" dirty="0"/>
              <a:t>y</a:t>
            </a:r>
            <a:endParaRPr lang="en-IN" sz="2000" dirty="0"/>
          </a:p>
        </p:txBody>
      </p:sp>
      <p:cxnSp>
        <p:nvCxnSpPr>
          <p:cNvPr id="76" name="Straight Arrow Connector 75">
            <a:extLst>
              <a:ext uri="{FF2B5EF4-FFF2-40B4-BE49-F238E27FC236}">
                <a16:creationId xmlns:a16="http://schemas.microsoft.com/office/drawing/2014/main" id="{BF07B0EE-5D36-47AD-88F6-DF69525C5301}"/>
              </a:ext>
            </a:extLst>
          </p:cNvPr>
          <p:cNvCxnSpPr>
            <a:cxnSpLocks/>
          </p:cNvCxnSpPr>
          <p:nvPr/>
        </p:nvCxnSpPr>
        <p:spPr>
          <a:xfrm flipV="1">
            <a:off x="3937247" y="5443372"/>
            <a:ext cx="0" cy="9410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8" name="TextBox 77">
            <a:extLst>
              <a:ext uri="{FF2B5EF4-FFF2-40B4-BE49-F238E27FC236}">
                <a16:creationId xmlns:a16="http://schemas.microsoft.com/office/drawing/2014/main" id="{A533C11B-2DB7-4A9F-9381-2217CBFCDDB2}"/>
              </a:ext>
            </a:extLst>
          </p:cNvPr>
          <p:cNvSpPr txBox="1"/>
          <p:nvPr/>
        </p:nvSpPr>
        <p:spPr>
          <a:xfrm>
            <a:off x="3795221" y="5078615"/>
            <a:ext cx="253015" cy="523220"/>
          </a:xfrm>
          <a:prstGeom prst="rect">
            <a:avLst/>
          </a:prstGeom>
          <a:noFill/>
        </p:spPr>
        <p:txBody>
          <a:bodyPr wrap="square" rtlCol="0">
            <a:spAutoFit/>
          </a:bodyPr>
          <a:lstStyle/>
          <a:p>
            <a:r>
              <a:rPr lang="en-US" sz="2800" dirty="0"/>
              <a:t>-</a:t>
            </a:r>
            <a:endParaRPr lang="en-IN" sz="2800" dirty="0"/>
          </a:p>
        </p:txBody>
      </p:sp>
      <p:sp>
        <p:nvSpPr>
          <p:cNvPr id="80" name="TextBox 79">
            <a:extLst>
              <a:ext uri="{FF2B5EF4-FFF2-40B4-BE49-F238E27FC236}">
                <a16:creationId xmlns:a16="http://schemas.microsoft.com/office/drawing/2014/main" id="{07C6963C-05C0-4331-8390-1BE08E349566}"/>
              </a:ext>
            </a:extLst>
          </p:cNvPr>
          <p:cNvSpPr txBox="1"/>
          <p:nvPr/>
        </p:nvSpPr>
        <p:spPr>
          <a:xfrm>
            <a:off x="3691506" y="4966685"/>
            <a:ext cx="211778" cy="461665"/>
          </a:xfrm>
          <a:prstGeom prst="rect">
            <a:avLst/>
          </a:prstGeom>
          <a:noFill/>
        </p:spPr>
        <p:txBody>
          <a:bodyPr wrap="square" rtlCol="0">
            <a:spAutoFit/>
          </a:bodyPr>
          <a:lstStyle/>
          <a:p>
            <a:r>
              <a:rPr lang="en-US" sz="2400" dirty="0"/>
              <a:t>+</a:t>
            </a:r>
            <a:endParaRPr lang="en-IN" sz="2400" dirty="0"/>
          </a:p>
        </p:txBody>
      </p:sp>
      <p:sp>
        <p:nvSpPr>
          <p:cNvPr id="95" name="TextBox 94">
            <a:extLst>
              <a:ext uri="{FF2B5EF4-FFF2-40B4-BE49-F238E27FC236}">
                <a16:creationId xmlns:a16="http://schemas.microsoft.com/office/drawing/2014/main" id="{9D7BC82F-9877-40CD-B194-659872C89DC8}"/>
              </a:ext>
            </a:extLst>
          </p:cNvPr>
          <p:cNvSpPr txBox="1"/>
          <p:nvPr/>
        </p:nvSpPr>
        <p:spPr>
          <a:xfrm>
            <a:off x="9783195" y="5856617"/>
            <a:ext cx="1118595" cy="369332"/>
          </a:xfrm>
          <a:prstGeom prst="rect">
            <a:avLst/>
          </a:prstGeom>
          <a:noFill/>
        </p:spPr>
        <p:txBody>
          <a:bodyPr wrap="square" rtlCol="0">
            <a:spAutoFit/>
          </a:bodyPr>
          <a:lstStyle/>
          <a:p>
            <a:r>
              <a:rPr lang="en-US" dirty="0"/>
              <a:t>Noise (v)</a:t>
            </a:r>
            <a:endParaRPr lang="en-IN" dirty="0"/>
          </a:p>
        </p:txBody>
      </p:sp>
      <p:sp>
        <p:nvSpPr>
          <p:cNvPr id="96" name="TextBox 95">
            <a:extLst>
              <a:ext uri="{FF2B5EF4-FFF2-40B4-BE49-F238E27FC236}">
                <a16:creationId xmlns:a16="http://schemas.microsoft.com/office/drawing/2014/main" id="{CEBE0E3E-F960-46C2-BBDF-7CA67A3AD590}"/>
              </a:ext>
            </a:extLst>
          </p:cNvPr>
          <p:cNvSpPr txBox="1"/>
          <p:nvPr/>
        </p:nvSpPr>
        <p:spPr>
          <a:xfrm>
            <a:off x="6241007" y="5920154"/>
            <a:ext cx="1797727" cy="369332"/>
          </a:xfrm>
          <a:prstGeom prst="rect">
            <a:avLst/>
          </a:prstGeom>
          <a:noFill/>
        </p:spPr>
        <p:txBody>
          <a:bodyPr wrap="square" rtlCol="0">
            <a:spAutoFit/>
          </a:bodyPr>
          <a:lstStyle/>
          <a:p>
            <a:r>
              <a:rPr lang="en-US" dirty="0"/>
              <a:t>Disturbance (p)</a:t>
            </a:r>
            <a:endParaRPr lang="en-IN" dirty="0"/>
          </a:p>
        </p:txBody>
      </p:sp>
      <p:sp>
        <p:nvSpPr>
          <p:cNvPr id="98" name="TextBox 97">
            <a:extLst>
              <a:ext uri="{FF2B5EF4-FFF2-40B4-BE49-F238E27FC236}">
                <a16:creationId xmlns:a16="http://schemas.microsoft.com/office/drawing/2014/main" id="{F998D4FF-86EB-44FB-AA09-6BEEA78FD66B}"/>
              </a:ext>
            </a:extLst>
          </p:cNvPr>
          <p:cNvSpPr txBox="1"/>
          <p:nvPr/>
        </p:nvSpPr>
        <p:spPr>
          <a:xfrm>
            <a:off x="11038653" y="4854619"/>
            <a:ext cx="372862" cy="400110"/>
          </a:xfrm>
          <a:prstGeom prst="rect">
            <a:avLst/>
          </a:prstGeom>
          <a:noFill/>
        </p:spPr>
        <p:txBody>
          <a:bodyPr wrap="square" rtlCol="0">
            <a:spAutoFit/>
          </a:bodyPr>
          <a:lstStyle/>
          <a:p>
            <a:r>
              <a:rPr lang="en-US" sz="2000" dirty="0"/>
              <a:t>y</a:t>
            </a:r>
            <a:endParaRPr lang="en-IN" sz="2000" dirty="0"/>
          </a:p>
        </p:txBody>
      </p:sp>
      <p:sp>
        <p:nvSpPr>
          <p:cNvPr id="100" name="TextBox 99">
            <a:extLst>
              <a:ext uri="{FF2B5EF4-FFF2-40B4-BE49-F238E27FC236}">
                <a16:creationId xmlns:a16="http://schemas.microsoft.com/office/drawing/2014/main" id="{35C7D90B-1CC2-4B4F-9779-9DCFE939FB5E}"/>
              </a:ext>
            </a:extLst>
          </p:cNvPr>
          <p:cNvSpPr txBox="1"/>
          <p:nvPr/>
        </p:nvSpPr>
        <p:spPr>
          <a:xfrm>
            <a:off x="6759312" y="5001320"/>
            <a:ext cx="211778" cy="461665"/>
          </a:xfrm>
          <a:prstGeom prst="rect">
            <a:avLst/>
          </a:prstGeom>
          <a:noFill/>
        </p:spPr>
        <p:txBody>
          <a:bodyPr wrap="square" rtlCol="0">
            <a:spAutoFit/>
          </a:bodyPr>
          <a:lstStyle/>
          <a:p>
            <a:r>
              <a:rPr lang="en-US" sz="2400" dirty="0"/>
              <a:t>+</a:t>
            </a:r>
            <a:endParaRPr lang="en-IN" sz="2400" dirty="0"/>
          </a:p>
        </p:txBody>
      </p:sp>
      <p:sp>
        <p:nvSpPr>
          <p:cNvPr id="101" name="TextBox 100">
            <a:extLst>
              <a:ext uri="{FF2B5EF4-FFF2-40B4-BE49-F238E27FC236}">
                <a16:creationId xmlns:a16="http://schemas.microsoft.com/office/drawing/2014/main" id="{8851B1C8-F4D7-4DA6-9B6A-45C62D8C069F}"/>
              </a:ext>
            </a:extLst>
          </p:cNvPr>
          <p:cNvSpPr txBox="1"/>
          <p:nvPr/>
        </p:nvSpPr>
        <p:spPr>
          <a:xfrm>
            <a:off x="6886285" y="5107931"/>
            <a:ext cx="211778" cy="461665"/>
          </a:xfrm>
          <a:prstGeom prst="rect">
            <a:avLst/>
          </a:prstGeom>
          <a:noFill/>
        </p:spPr>
        <p:txBody>
          <a:bodyPr wrap="square" rtlCol="0">
            <a:spAutoFit/>
          </a:bodyPr>
          <a:lstStyle/>
          <a:p>
            <a:r>
              <a:rPr lang="en-US" sz="2400" dirty="0"/>
              <a:t>+</a:t>
            </a:r>
            <a:endParaRPr lang="en-IN" sz="2400" dirty="0"/>
          </a:p>
        </p:txBody>
      </p:sp>
      <p:sp>
        <p:nvSpPr>
          <p:cNvPr id="102" name="TextBox 101">
            <a:extLst>
              <a:ext uri="{FF2B5EF4-FFF2-40B4-BE49-F238E27FC236}">
                <a16:creationId xmlns:a16="http://schemas.microsoft.com/office/drawing/2014/main" id="{51424DAE-66C1-4C7E-9045-024AA2862D56}"/>
              </a:ext>
            </a:extLst>
          </p:cNvPr>
          <p:cNvSpPr txBox="1"/>
          <p:nvPr/>
        </p:nvSpPr>
        <p:spPr>
          <a:xfrm>
            <a:off x="10020474" y="5029238"/>
            <a:ext cx="211778" cy="461665"/>
          </a:xfrm>
          <a:prstGeom prst="rect">
            <a:avLst/>
          </a:prstGeom>
          <a:noFill/>
        </p:spPr>
        <p:txBody>
          <a:bodyPr wrap="square" rtlCol="0">
            <a:spAutoFit/>
          </a:bodyPr>
          <a:lstStyle/>
          <a:p>
            <a:r>
              <a:rPr lang="en-US" sz="2400" dirty="0"/>
              <a:t>+</a:t>
            </a:r>
            <a:endParaRPr lang="en-IN" sz="2400" dirty="0"/>
          </a:p>
        </p:txBody>
      </p:sp>
      <p:sp>
        <p:nvSpPr>
          <p:cNvPr id="103" name="TextBox 102">
            <a:extLst>
              <a:ext uri="{FF2B5EF4-FFF2-40B4-BE49-F238E27FC236}">
                <a16:creationId xmlns:a16="http://schemas.microsoft.com/office/drawing/2014/main" id="{96542D7D-8902-4F52-B1A6-4F484C1CBE4D}"/>
              </a:ext>
            </a:extLst>
          </p:cNvPr>
          <p:cNvSpPr txBox="1"/>
          <p:nvPr/>
        </p:nvSpPr>
        <p:spPr>
          <a:xfrm>
            <a:off x="10146702" y="5149048"/>
            <a:ext cx="155288" cy="461665"/>
          </a:xfrm>
          <a:prstGeom prst="rect">
            <a:avLst/>
          </a:prstGeom>
          <a:noFill/>
        </p:spPr>
        <p:txBody>
          <a:bodyPr wrap="square" rtlCol="0">
            <a:spAutoFit/>
          </a:bodyPr>
          <a:lstStyle/>
          <a:p>
            <a:r>
              <a:rPr lang="en-US" sz="2400" dirty="0"/>
              <a:t>+</a:t>
            </a:r>
            <a:endParaRPr lang="en-IN" sz="2400" dirty="0"/>
          </a:p>
        </p:txBody>
      </p:sp>
      <p:sp>
        <p:nvSpPr>
          <p:cNvPr id="104" name="TextBox 103">
            <a:extLst>
              <a:ext uri="{FF2B5EF4-FFF2-40B4-BE49-F238E27FC236}">
                <a16:creationId xmlns:a16="http://schemas.microsoft.com/office/drawing/2014/main" id="{D34BC586-E8ED-4568-9F80-E60244F1A40D}"/>
              </a:ext>
            </a:extLst>
          </p:cNvPr>
          <p:cNvSpPr txBox="1"/>
          <p:nvPr/>
        </p:nvSpPr>
        <p:spPr>
          <a:xfrm>
            <a:off x="3613213" y="6410221"/>
            <a:ext cx="4668183" cy="369332"/>
          </a:xfrm>
          <a:prstGeom prst="rect">
            <a:avLst/>
          </a:prstGeom>
          <a:noFill/>
        </p:spPr>
        <p:txBody>
          <a:bodyPr wrap="square" rtlCol="0">
            <a:spAutoFit/>
          </a:bodyPr>
          <a:lstStyle/>
          <a:p>
            <a:r>
              <a:rPr lang="en-US" dirty="0"/>
              <a:t>[Closed-loop block diagram (with p and v )]</a:t>
            </a:r>
            <a:endParaRPr lang="en-IN" dirty="0"/>
          </a:p>
        </p:txBody>
      </p:sp>
    </p:spTree>
    <p:extLst>
      <p:ext uri="{BB962C8B-B14F-4D97-AF65-F5344CB8AC3E}">
        <p14:creationId xmlns:p14="http://schemas.microsoft.com/office/powerpoint/2010/main" val="2466468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EE86E-9263-4B53-B311-E681EA410AC3}"/>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sp>
        <p:nvSpPr>
          <p:cNvPr id="3" name="Content Placeholder 2">
            <a:extLst>
              <a:ext uri="{FF2B5EF4-FFF2-40B4-BE49-F238E27FC236}">
                <a16:creationId xmlns:a16="http://schemas.microsoft.com/office/drawing/2014/main" id="{9B254727-7EAF-4F82-A5D8-1863408BB601}"/>
              </a:ext>
            </a:extLst>
          </p:cNvPr>
          <p:cNvSpPr>
            <a:spLocks noGrp="1"/>
          </p:cNvSpPr>
          <p:nvPr>
            <p:ph idx="1"/>
          </p:nvPr>
        </p:nvSpPr>
        <p:spPr>
          <a:xfrm>
            <a:off x="97655" y="2032986"/>
            <a:ext cx="11984854" cy="4731798"/>
          </a:xfrm>
        </p:spPr>
        <p:txBody>
          <a:bodyPr>
            <a:normAutofit lnSpcReduction="10000"/>
          </a:bodyPr>
          <a:lstStyle/>
          <a:p>
            <a:pPr marL="0" indent="0">
              <a:buNone/>
            </a:pPr>
            <a:r>
              <a:rPr lang="en-US" u="sng" dirty="0"/>
              <a:t>DESIGN OF UDE BASED ROBUST CONTROLLER:</a:t>
            </a:r>
          </a:p>
          <a:p>
            <a:pPr marL="0" indent="0">
              <a:buNone/>
            </a:pPr>
            <a:r>
              <a:rPr lang="en-US" sz="2000" dirty="0"/>
              <a:t>    Control framework:</a:t>
            </a:r>
          </a:p>
          <a:p>
            <a:r>
              <a:rPr lang="en-US" sz="2000" dirty="0"/>
              <a:t> consider the uncertain LFT system, </a:t>
            </a:r>
          </a:p>
          <a:p>
            <a:pPr marL="0" indent="0">
              <a:buNone/>
            </a:pPr>
            <a:r>
              <a:rPr lang="en-US" sz="2000" dirty="0"/>
              <a:t>Uncertainty terms are denoted as Ud(t),</a:t>
            </a:r>
          </a:p>
          <a:p>
            <a:pPr marL="0" indent="0">
              <a:buNone/>
            </a:pPr>
            <a:endParaRPr lang="en-US" sz="2000" dirty="0"/>
          </a:p>
          <a:p>
            <a:pPr marL="0" indent="0">
              <a:buNone/>
            </a:pPr>
            <a:endParaRPr lang="en-US" sz="2000" dirty="0"/>
          </a:p>
          <a:p>
            <a:r>
              <a:rPr lang="en-US" sz="2000" dirty="0"/>
              <a:t>Ud(t) is estimated by an UDE law as follows,</a:t>
            </a:r>
          </a:p>
          <a:p>
            <a:r>
              <a:rPr lang="en-US" sz="2000" dirty="0"/>
              <a:t>Where “ * ” = conventional convolution operator</a:t>
            </a:r>
          </a:p>
          <a:p>
            <a:r>
              <a:rPr lang="en-US" sz="2000" dirty="0"/>
              <a:t>gf(t)= impulse response of a frequency filter with unity gain &amp; zero phase shift covering the spectrum off Ud.</a:t>
            </a:r>
          </a:p>
          <a:p>
            <a:r>
              <a:rPr lang="en-US" sz="2000" dirty="0"/>
              <a:t>Control Objective – To design robust control law such that system output could accurately track a reference signal ‘r </a:t>
            </a:r>
            <a:r>
              <a:rPr lang="az-Cyrl-AZ" sz="2000" dirty="0"/>
              <a:t>Є</a:t>
            </a:r>
            <a:r>
              <a:rPr lang="en-US" sz="2000" dirty="0"/>
              <a:t> R’ in presence of matched uncertainties(∆ A) and disturbances (p).</a:t>
            </a:r>
          </a:p>
          <a:p>
            <a:pPr marL="0" indent="0">
              <a:buNone/>
            </a:pPr>
            <a:endParaRPr lang="en-IN" sz="2000" dirty="0"/>
          </a:p>
        </p:txBody>
      </p:sp>
      <p:sp>
        <p:nvSpPr>
          <p:cNvPr id="4" name="TextBox 3">
            <a:extLst>
              <a:ext uri="{FF2B5EF4-FFF2-40B4-BE49-F238E27FC236}">
                <a16:creationId xmlns:a16="http://schemas.microsoft.com/office/drawing/2014/main" id="{09C85EAA-EF0E-43DF-B6EF-CEB546EDD79B}"/>
              </a:ext>
            </a:extLst>
          </p:cNvPr>
          <p:cNvSpPr txBox="1"/>
          <p:nvPr/>
        </p:nvSpPr>
        <p:spPr>
          <a:xfrm>
            <a:off x="11088210" y="1056441"/>
            <a:ext cx="523782" cy="400110"/>
          </a:xfrm>
          <a:prstGeom prst="rect">
            <a:avLst/>
          </a:prstGeom>
          <a:noFill/>
        </p:spPr>
        <p:txBody>
          <a:bodyPr wrap="square" rtlCol="0">
            <a:spAutoFit/>
          </a:bodyPr>
          <a:lstStyle/>
          <a:p>
            <a:r>
              <a:rPr lang="en-US" sz="2000" dirty="0">
                <a:solidFill>
                  <a:schemeClr val="bg2"/>
                </a:solidFill>
              </a:rPr>
              <a:t>15</a:t>
            </a:r>
            <a:endParaRPr lang="en-IN" sz="2000" dirty="0">
              <a:solidFill>
                <a:schemeClr val="bg2"/>
              </a:solidFill>
            </a:endParaRPr>
          </a:p>
        </p:txBody>
      </p:sp>
      <p:pic>
        <p:nvPicPr>
          <p:cNvPr id="6" name="Picture 5">
            <a:extLst>
              <a:ext uri="{FF2B5EF4-FFF2-40B4-BE49-F238E27FC236}">
                <a16:creationId xmlns:a16="http://schemas.microsoft.com/office/drawing/2014/main" id="{BCBAEC6A-D4F4-4EB3-A514-AC8C3895F769}"/>
              </a:ext>
            </a:extLst>
          </p:cNvPr>
          <p:cNvPicPr>
            <a:picLocks noChangeAspect="1"/>
          </p:cNvPicPr>
          <p:nvPr/>
        </p:nvPicPr>
        <p:blipFill rotWithShape="1">
          <a:blip r:embed="rId2">
            <a:extLst>
              <a:ext uri="{28A0092B-C50C-407E-A947-70E740481C1C}">
                <a14:useLocalDpi xmlns:a14="http://schemas.microsoft.com/office/drawing/2010/main" val="0"/>
              </a:ext>
            </a:extLst>
          </a:blip>
          <a:srcRect t="8963" b="9843"/>
          <a:stretch/>
        </p:blipFill>
        <p:spPr>
          <a:xfrm>
            <a:off x="4764676" y="2760954"/>
            <a:ext cx="3574090" cy="408373"/>
          </a:xfrm>
          <a:prstGeom prst="rect">
            <a:avLst/>
          </a:prstGeom>
          <a:ln>
            <a:noFill/>
          </a:ln>
          <a:effectLst>
            <a:softEdge rad="112500"/>
          </a:effectLst>
        </p:spPr>
      </p:pic>
      <p:pic>
        <p:nvPicPr>
          <p:cNvPr id="8" name="Picture 7">
            <a:extLst>
              <a:ext uri="{FF2B5EF4-FFF2-40B4-BE49-F238E27FC236}">
                <a16:creationId xmlns:a16="http://schemas.microsoft.com/office/drawing/2014/main" id="{4C0D2453-AE3A-4788-AF1D-28CE9A572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221" y="3258126"/>
            <a:ext cx="2842506" cy="381033"/>
          </a:xfrm>
          <a:prstGeom prst="rect">
            <a:avLst/>
          </a:prstGeom>
          <a:ln>
            <a:noFill/>
          </a:ln>
          <a:effectLst>
            <a:softEdge rad="112500"/>
          </a:effectLst>
        </p:spPr>
      </p:pic>
      <p:pic>
        <p:nvPicPr>
          <p:cNvPr id="10" name="Picture 9">
            <a:extLst>
              <a:ext uri="{FF2B5EF4-FFF2-40B4-BE49-F238E27FC236}">
                <a16:creationId xmlns:a16="http://schemas.microsoft.com/office/drawing/2014/main" id="{267CFB2B-5E79-406C-9708-A6424ED788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043" y="3738108"/>
            <a:ext cx="4079382" cy="464860"/>
          </a:xfrm>
          <a:prstGeom prst="rect">
            <a:avLst/>
          </a:prstGeom>
          <a:ln>
            <a:noFill/>
          </a:ln>
          <a:effectLst>
            <a:softEdge rad="112500"/>
          </a:effectLst>
        </p:spPr>
      </p:pic>
      <p:pic>
        <p:nvPicPr>
          <p:cNvPr id="12" name="Picture 11">
            <a:extLst>
              <a:ext uri="{FF2B5EF4-FFF2-40B4-BE49-F238E27FC236}">
                <a16:creationId xmlns:a16="http://schemas.microsoft.com/office/drawing/2014/main" id="{339833F5-48C3-4304-9666-680FFFD7B9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2558" y="4320930"/>
            <a:ext cx="3772227" cy="487722"/>
          </a:xfrm>
          <a:prstGeom prst="rect">
            <a:avLst/>
          </a:prstGeom>
          <a:ln>
            <a:noFill/>
          </a:ln>
          <a:effectLst>
            <a:softEdge rad="112500"/>
          </a:effectLst>
        </p:spPr>
      </p:pic>
    </p:spTree>
    <p:extLst>
      <p:ext uri="{BB962C8B-B14F-4D97-AF65-F5344CB8AC3E}">
        <p14:creationId xmlns:p14="http://schemas.microsoft.com/office/powerpoint/2010/main" val="851880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57B54-680C-4179-AF69-875CD6054151}"/>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sp>
        <p:nvSpPr>
          <p:cNvPr id="3" name="Content Placeholder 2">
            <a:extLst>
              <a:ext uri="{FF2B5EF4-FFF2-40B4-BE49-F238E27FC236}">
                <a16:creationId xmlns:a16="http://schemas.microsoft.com/office/drawing/2014/main" id="{A37B022F-AF9C-4BF6-8A6A-101D70414C28}"/>
              </a:ext>
            </a:extLst>
          </p:cNvPr>
          <p:cNvSpPr>
            <a:spLocks noGrp="1"/>
          </p:cNvSpPr>
          <p:nvPr>
            <p:ph idx="1"/>
          </p:nvPr>
        </p:nvSpPr>
        <p:spPr>
          <a:xfrm>
            <a:off x="106532" y="2068496"/>
            <a:ext cx="11940465" cy="4651899"/>
          </a:xfrm>
        </p:spPr>
        <p:txBody>
          <a:bodyPr/>
          <a:lstStyle/>
          <a:p>
            <a:r>
              <a:rPr lang="en-US" dirty="0"/>
              <a:t>For two degree of freedom controller the reference model introduced as,</a:t>
            </a:r>
          </a:p>
          <a:p>
            <a:endParaRPr lang="en-US" dirty="0"/>
          </a:p>
          <a:p>
            <a:endParaRPr lang="en-US" dirty="0"/>
          </a:p>
          <a:p>
            <a:r>
              <a:rPr lang="en-US" dirty="0"/>
              <a:t>When ‘K ∈ R\power{n*n}’ is feedback gain such that e(t) reduces exponentially.</a:t>
            </a:r>
          </a:p>
          <a:p>
            <a:r>
              <a:rPr lang="en-US" dirty="0"/>
              <a:t>Putting (1) &amp; (5) into (6),</a:t>
            </a:r>
          </a:p>
          <a:p>
            <a:endParaRPr lang="en-US" dirty="0"/>
          </a:p>
          <a:p>
            <a:r>
              <a:rPr lang="en-US" dirty="0"/>
              <a:t>Putting (4) into (7), </a:t>
            </a:r>
          </a:p>
          <a:p>
            <a:endParaRPr lang="en-US" dirty="0"/>
          </a:p>
          <a:p>
            <a:endParaRPr lang="en-US" dirty="0"/>
          </a:p>
          <a:p>
            <a:endParaRPr lang="en-IN" dirty="0"/>
          </a:p>
        </p:txBody>
      </p:sp>
      <p:sp>
        <p:nvSpPr>
          <p:cNvPr id="4" name="TextBox 3">
            <a:extLst>
              <a:ext uri="{FF2B5EF4-FFF2-40B4-BE49-F238E27FC236}">
                <a16:creationId xmlns:a16="http://schemas.microsoft.com/office/drawing/2014/main" id="{0DDAF988-2E9C-419B-A222-3B21503CA1EC}"/>
              </a:ext>
            </a:extLst>
          </p:cNvPr>
          <p:cNvSpPr txBox="1"/>
          <p:nvPr/>
        </p:nvSpPr>
        <p:spPr>
          <a:xfrm>
            <a:off x="11088210" y="1056441"/>
            <a:ext cx="523782" cy="400110"/>
          </a:xfrm>
          <a:prstGeom prst="rect">
            <a:avLst/>
          </a:prstGeom>
          <a:noFill/>
        </p:spPr>
        <p:txBody>
          <a:bodyPr wrap="square" rtlCol="0">
            <a:spAutoFit/>
          </a:bodyPr>
          <a:lstStyle/>
          <a:p>
            <a:r>
              <a:rPr lang="en-US" sz="2000" dirty="0">
                <a:solidFill>
                  <a:schemeClr val="bg2"/>
                </a:solidFill>
              </a:rPr>
              <a:t>16</a:t>
            </a:r>
            <a:endParaRPr lang="en-IN" sz="2000" dirty="0">
              <a:solidFill>
                <a:schemeClr val="bg2"/>
              </a:solidFill>
            </a:endParaRPr>
          </a:p>
        </p:txBody>
      </p:sp>
      <p:pic>
        <p:nvPicPr>
          <p:cNvPr id="5" name="Picture 4">
            <a:extLst>
              <a:ext uri="{FF2B5EF4-FFF2-40B4-BE49-F238E27FC236}">
                <a16:creationId xmlns:a16="http://schemas.microsoft.com/office/drawing/2014/main" id="{5EAA13BE-4221-42F6-9551-6B1CB29C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218" y="2602866"/>
            <a:ext cx="3385562" cy="835012"/>
          </a:xfrm>
          <a:prstGeom prst="rect">
            <a:avLst/>
          </a:prstGeom>
          <a:ln>
            <a:noFill/>
          </a:ln>
          <a:effectLst>
            <a:softEdge rad="112500"/>
          </a:effectLst>
        </p:spPr>
      </p:pic>
      <p:pic>
        <p:nvPicPr>
          <p:cNvPr id="6" name="Picture 5">
            <a:extLst>
              <a:ext uri="{FF2B5EF4-FFF2-40B4-BE49-F238E27FC236}">
                <a16:creationId xmlns:a16="http://schemas.microsoft.com/office/drawing/2014/main" id="{65F53724-A11F-46A3-BADF-D9D92C7CD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273" y="3891580"/>
            <a:ext cx="4621354" cy="529498"/>
          </a:xfrm>
          <a:prstGeom prst="rect">
            <a:avLst/>
          </a:prstGeom>
          <a:ln>
            <a:noFill/>
          </a:ln>
          <a:effectLst>
            <a:softEdge rad="112500"/>
          </a:effectLst>
        </p:spPr>
      </p:pic>
      <p:pic>
        <p:nvPicPr>
          <p:cNvPr id="7" name="Picture 6">
            <a:extLst>
              <a:ext uri="{FF2B5EF4-FFF2-40B4-BE49-F238E27FC236}">
                <a16:creationId xmlns:a16="http://schemas.microsoft.com/office/drawing/2014/main" id="{36283192-8385-45E7-9F6E-4A754A6CCF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3162" y="4464521"/>
            <a:ext cx="4706437" cy="933102"/>
          </a:xfrm>
          <a:prstGeom prst="rect">
            <a:avLst/>
          </a:prstGeom>
          <a:ln>
            <a:noFill/>
          </a:ln>
          <a:effectLst>
            <a:softEdge rad="112500"/>
          </a:effectLst>
        </p:spPr>
      </p:pic>
      <p:pic>
        <p:nvPicPr>
          <p:cNvPr id="8" name="Picture 7">
            <a:extLst>
              <a:ext uri="{FF2B5EF4-FFF2-40B4-BE49-F238E27FC236}">
                <a16:creationId xmlns:a16="http://schemas.microsoft.com/office/drawing/2014/main" id="{185719A5-73E2-4BF4-9676-0C486B5A5B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2879" y="5563135"/>
            <a:ext cx="6936720" cy="1083274"/>
          </a:xfrm>
          <a:prstGeom prst="rect">
            <a:avLst/>
          </a:prstGeom>
          <a:ln>
            <a:noFill/>
          </a:ln>
          <a:effectLst>
            <a:softEdge rad="112500"/>
          </a:effectLst>
        </p:spPr>
      </p:pic>
    </p:spTree>
    <p:extLst>
      <p:ext uri="{BB962C8B-B14F-4D97-AF65-F5344CB8AC3E}">
        <p14:creationId xmlns:p14="http://schemas.microsoft.com/office/powerpoint/2010/main" val="2216845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CE5BD-642B-45CD-8F03-E8C329217500}"/>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sp>
        <p:nvSpPr>
          <p:cNvPr id="3" name="Content Placeholder 2">
            <a:extLst>
              <a:ext uri="{FF2B5EF4-FFF2-40B4-BE49-F238E27FC236}">
                <a16:creationId xmlns:a16="http://schemas.microsoft.com/office/drawing/2014/main" id="{D3336198-5C20-4C28-8540-A873E6B6E863}"/>
              </a:ext>
            </a:extLst>
          </p:cNvPr>
          <p:cNvSpPr>
            <a:spLocks noGrp="1"/>
          </p:cNvSpPr>
          <p:nvPr>
            <p:ph idx="1"/>
          </p:nvPr>
        </p:nvSpPr>
        <p:spPr>
          <a:xfrm>
            <a:off x="97654" y="2059618"/>
            <a:ext cx="11993731" cy="4722921"/>
          </a:xfrm>
        </p:spPr>
        <p:txBody>
          <a:bodyPr/>
          <a:lstStyle/>
          <a:p>
            <a:pPr marL="0" indent="0">
              <a:buNone/>
            </a:pPr>
            <a:r>
              <a:rPr lang="en-IN" sz="2200" dirty="0"/>
              <a:t>UDE Block Diagram</a:t>
            </a:r>
            <a:r>
              <a:rPr lang="en-IN" dirty="0"/>
              <a:t>:</a:t>
            </a:r>
          </a:p>
          <a:p>
            <a:pPr marL="0" indent="0">
              <a:buNone/>
            </a:pPr>
            <a:endParaRPr lang="en-IN" dirty="0"/>
          </a:p>
        </p:txBody>
      </p:sp>
      <p:sp>
        <p:nvSpPr>
          <p:cNvPr id="4" name="TextBox 3">
            <a:extLst>
              <a:ext uri="{FF2B5EF4-FFF2-40B4-BE49-F238E27FC236}">
                <a16:creationId xmlns:a16="http://schemas.microsoft.com/office/drawing/2014/main" id="{C23F3BF6-6C50-42E3-8D93-8AD82E157563}"/>
              </a:ext>
            </a:extLst>
          </p:cNvPr>
          <p:cNvSpPr txBox="1"/>
          <p:nvPr/>
        </p:nvSpPr>
        <p:spPr>
          <a:xfrm>
            <a:off x="11088210" y="1056441"/>
            <a:ext cx="523782" cy="400110"/>
          </a:xfrm>
          <a:prstGeom prst="rect">
            <a:avLst/>
          </a:prstGeom>
          <a:noFill/>
        </p:spPr>
        <p:txBody>
          <a:bodyPr wrap="square" rtlCol="0">
            <a:spAutoFit/>
          </a:bodyPr>
          <a:lstStyle/>
          <a:p>
            <a:r>
              <a:rPr lang="en-US" sz="2000" dirty="0">
                <a:solidFill>
                  <a:schemeClr val="bg2"/>
                </a:solidFill>
              </a:rPr>
              <a:t>17</a:t>
            </a:r>
            <a:endParaRPr lang="en-IN" sz="2000" dirty="0">
              <a:solidFill>
                <a:schemeClr val="bg2"/>
              </a:solidFill>
            </a:endParaRPr>
          </a:p>
        </p:txBody>
      </p:sp>
      <p:pic>
        <p:nvPicPr>
          <p:cNvPr id="16" name="Picture 15">
            <a:extLst>
              <a:ext uri="{FF2B5EF4-FFF2-40B4-BE49-F238E27FC236}">
                <a16:creationId xmlns:a16="http://schemas.microsoft.com/office/drawing/2014/main" id="{50FFE299-827E-43BA-8B40-F91956DD2434}"/>
              </a:ext>
            </a:extLst>
          </p:cNvPr>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31975" y="2099566"/>
            <a:ext cx="9259410" cy="464302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8" name="Rectangle 17">
            <a:extLst>
              <a:ext uri="{FF2B5EF4-FFF2-40B4-BE49-F238E27FC236}">
                <a16:creationId xmlns:a16="http://schemas.microsoft.com/office/drawing/2014/main" id="{861BE433-1E71-47A2-8B4B-2CE2F69F6D8B}"/>
              </a:ext>
            </a:extLst>
          </p:cNvPr>
          <p:cNvSpPr/>
          <p:nvPr/>
        </p:nvSpPr>
        <p:spPr>
          <a:xfrm>
            <a:off x="7430610" y="4421076"/>
            <a:ext cx="3230230" cy="175777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pic>
        <p:nvPicPr>
          <p:cNvPr id="20" name="Picture 19">
            <a:extLst>
              <a:ext uri="{FF2B5EF4-FFF2-40B4-BE49-F238E27FC236}">
                <a16:creationId xmlns:a16="http://schemas.microsoft.com/office/drawing/2014/main" id="{904ABBB3-E5DA-4F79-88CE-1A7C79111DA5}"/>
              </a:ext>
            </a:extLst>
          </p:cNvPr>
          <p:cNvPicPr>
            <a:picLocks noChangeAspect="1"/>
          </p:cNvPicPr>
          <p:nvPr/>
        </p:nvPicPr>
        <p:blipFill>
          <a:blip r:embed="rId3">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7506941" y="4499430"/>
            <a:ext cx="3077011" cy="160106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4" name="Rectangle 23">
            <a:extLst>
              <a:ext uri="{FF2B5EF4-FFF2-40B4-BE49-F238E27FC236}">
                <a16:creationId xmlns:a16="http://schemas.microsoft.com/office/drawing/2014/main" id="{56117C68-9D5E-44B4-93CE-B39A83128C99}"/>
              </a:ext>
            </a:extLst>
          </p:cNvPr>
          <p:cNvSpPr/>
          <p:nvPr/>
        </p:nvSpPr>
        <p:spPr>
          <a:xfrm>
            <a:off x="3225555" y="3226568"/>
            <a:ext cx="3080552" cy="1501255"/>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E5F3F3C5-5D96-4EF7-BC60-BD84F5D4FC7D}"/>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287699" y="3302492"/>
            <a:ext cx="2956264" cy="134940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573499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52334-1A09-4278-A9D7-D1C256979A23}"/>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a:extLst>
              <a:ext uri="{FF2B5EF4-FFF2-40B4-BE49-F238E27FC236}">
                <a16:creationId xmlns:a16="http://schemas.microsoft.com/office/drawing/2014/main" id="{BB40FB98-1E4F-4A4D-B0FB-0BF60368859E}"/>
              </a:ext>
            </a:extLst>
          </p:cNvPr>
          <p:cNvSpPr>
            <a:spLocks noGrp="1"/>
          </p:cNvSpPr>
          <p:nvPr>
            <p:ph idx="1"/>
          </p:nvPr>
        </p:nvSpPr>
        <p:spPr>
          <a:xfrm>
            <a:off x="88777" y="2077374"/>
            <a:ext cx="11993732" cy="4687409"/>
          </a:xfrm>
        </p:spPr>
        <p:txBody>
          <a:bodyPr>
            <a:normAutofit lnSpcReduction="10000"/>
          </a:bodyPr>
          <a:lstStyle/>
          <a:p>
            <a:pPr marL="0" indent="0">
              <a:buNone/>
            </a:pPr>
            <a:r>
              <a:rPr lang="en-US" sz="2000" dirty="0"/>
              <a:t>The model matrix for controller: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u="sng" dirty="0"/>
              <a:t>3. According to conditions we have six cases for Q.3: </a:t>
            </a:r>
          </a:p>
          <a:p>
            <a:pPr marL="0" indent="0">
              <a:buNone/>
            </a:pPr>
            <a:r>
              <a:rPr lang="en-US" sz="2000" dirty="0"/>
              <a:t>i.e. </a:t>
            </a:r>
            <a:r>
              <a:rPr lang="en-US" sz="2800" dirty="0"/>
              <a:t>q</a:t>
            </a:r>
            <a:r>
              <a:rPr lang="en-US" sz="1400" dirty="0"/>
              <a:t>reff</a:t>
            </a:r>
            <a:r>
              <a:rPr lang="en-US" dirty="0"/>
              <a:t> = </a:t>
            </a:r>
            <a:r>
              <a:rPr lang="en-US" sz="2000" dirty="0"/>
              <a:t>2mm, 4mm, 6mm </a:t>
            </a:r>
            <a:endParaRPr lang="en-US" dirty="0"/>
          </a:p>
          <a:p>
            <a:pPr marL="0" indent="0">
              <a:buNone/>
            </a:pPr>
            <a:r>
              <a:rPr lang="en-US" sz="2000" dirty="0"/>
              <a:t>Then</a:t>
            </a:r>
            <a:r>
              <a:rPr lang="en-US" dirty="0"/>
              <a:t>, </a:t>
            </a:r>
            <a:r>
              <a:rPr lang="en-US" sz="2800" dirty="0"/>
              <a:t>q</a:t>
            </a:r>
            <a:r>
              <a:rPr lang="en-US" sz="1400" dirty="0"/>
              <a:t>reff</a:t>
            </a:r>
            <a:r>
              <a:rPr lang="en-US" dirty="0"/>
              <a:t> </a:t>
            </a:r>
            <a:r>
              <a:rPr lang="en-US" sz="2000" dirty="0"/>
              <a:t>= 2mm, 4mm, 6mm</a:t>
            </a:r>
          </a:p>
          <a:p>
            <a:pPr marL="0" indent="0">
              <a:buNone/>
            </a:pPr>
            <a:r>
              <a:rPr lang="en-IN" sz="2000" dirty="0">
                <a:solidFill>
                  <a:srgbClr val="002060"/>
                </a:solidFill>
              </a:rPr>
              <a:t>Note: </a:t>
            </a:r>
            <a:r>
              <a:rPr lang="en-US" sz="2000" dirty="0">
                <a:solidFill>
                  <a:srgbClr val="002060"/>
                </a:solidFill>
              </a:rPr>
              <a:t>∆ A= 0, for these cases.</a:t>
            </a:r>
            <a:endParaRPr lang="en-IN" sz="2000" dirty="0">
              <a:solidFill>
                <a:srgbClr val="002060"/>
              </a:solidFill>
            </a:endParaRPr>
          </a:p>
        </p:txBody>
      </p:sp>
      <p:sp>
        <p:nvSpPr>
          <p:cNvPr id="4" name="TextBox 3">
            <a:extLst>
              <a:ext uri="{FF2B5EF4-FFF2-40B4-BE49-F238E27FC236}">
                <a16:creationId xmlns:a16="http://schemas.microsoft.com/office/drawing/2014/main" id="{33F53DD0-A862-45B2-8E0D-DE56048452DC}"/>
              </a:ext>
            </a:extLst>
          </p:cNvPr>
          <p:cNvSpPr txBox="1"/>
          <p:nvPr/>
        </p:nvSpPr>
        <p:spPr>
          <a:xfrm>
            <a:off x="11088210" y="1056441"/>
            <a:ext cx="523782" cy="400110"/>
          </a:xfrm>
          <a:prstGeom prst="rect">
            <a:avLst/>
          </a:prstGeom>
          <a:noFill/>
        </p:spPr>
        <p:txBody>
          <a:bodyPr wrap="square" rtlCol="0">
            <a:spAutoFit/>
          </a:bodyPr>
          <a:lstStyle/>
          <a:p>
            <a:r>
              <a:rPr lang="en-US" sz="2000" dirty="0">
                <a:solidFill>
                  <a:schemeClr val="bg2"/>
                </a:solidFill>
              </a:rPr>
              <a:t>18</a:t>
            </a:r>
            <a:endParaRPr lang="en-IN" sz="2000" dirty="0">
              <a:solidFill>
                <a:schemeClr val="bg2"/>
              </a:solidFill>
            </a:endParaRPr>
          </a:p>
        </p:txBody>
      </p:sp>
      <p:sp>
        <p:nvSpPr>
          <p:cNvPr id="7" name="Right Brace 6">
            <a:extLst>
              <a:ext uri="{FF2B5EF4-FFF2-40B4-BE49-F238E27FC236}">
                <a16:creationId xmlns:a16="http://schemas.microsoft.com/office/drawing/2014/main" id="{B7A7323D-DF2C-46F9-94F4-8D2139E0AC93}"/>
              </a:ext>
            </a:extLst>
          </p:cNvPr>
          <p:cNvSpPr/>
          <p:nvPr/>
        </p:nvSpPr>
        <p:spPr>
          <a:xfrm>
            <a:off x="3579181" y="5199436"/>
            <a:ext cx="337351" cy="506027"/>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IN"/>
          </a:p>
        </p:txBody>
      </p:sp>
      <p:sp>
        <p:nvSpPr>
          <p:cNvPr id="8" name="TextBox 7">
            <a:extLst>
              <a:ext uri="{FF2B5EF4-FFF2-40B4-BE49-F238E27FC236}">
                <a16:creationId xmlns:a16="http://schemas.microsoft.com/office/drawing/2014/main" id="{87812F19-6E42-4170-854A-E90B6DB3269C}"/>
              </a:ext>
            </a:extLst>
          </p:cNvPr>
          <p:cNvSpPr txBox="1"/>
          <p:nvPr/>
        </p:nvSpPr>
        <p:spPr>
          <a:xfrm>
            <a:off x="4085207" y="5276442"/>
            <a:ext cx="1864311" cy="369332"/>
          </a:xfrm>
          <a:prstGeom prst="rect">
            <a:avLst/>
          </a:prstGeom>
          <a:noFill/>
        </p:spPr>
        <p:txBody>
          <a:bodyPr wrap="square" rtlCol="0">
            <a:spAutoFit/>
          </a:bodyPr>
          <a:lstStyle/>
          <a:p>
            <a:r>
              <a:rPr lang="en-US" dirty="0"/>
              <a:t>P=0, v=0</a:t>
            </a:r>
            <a:endParaRPr lang="en-IN" dirty="0"/>
          </a:p>
        </p:txBody>
      </p:sp>
      <p:sp>
        <p:nvSpPr>
          <p:cNvPr id="9" name="Right Brace 8">
            <a:extLst>
              <a:ext uri="{FF2B5EF4-FFF2-40B4-BE49-F238E27FC236}">
                <a16:creationId xmlns:a16="http://schemas.microsoft.com/office/drawing/2014/main" id="{F009E143-6909-4343-9E19-BB7F0BFB2C5D}"/>
              </a:ext>
            </a:extLst>
          </p:cNvPr>
          <p:cNvSpPr/>
          <p:nvPr/>
        </p:nvSpPr>
        <p:spPr>
          <a:xfrm>
            <a:off x="3916532" y="5737292"/>
            <a:ext cx="337351" cy="506027"/>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IN"/>
          </a:p>
        </p:txBody>
      </p:sp>
      <p:sp>
        <p:nvSpPr>
          <p:cNvPr id="10" name="TextBox 9">
            <a:extLst>
              <a:ext uri="{FF2B5EF4-FFF2-40B4-BE49-F238E27FC236}">
                <a16:creationId xmlns:a16="http://schemas.microsoft.com/office/drawing/2014/main" id="{A3BCD64F-71F7-49D9-888D-B8FC318EF73E}"/>
              </a:ext>
            </a:extLst>
          </p:cNvPr>
          <p:cNvSpPr txBox="1"/>
          <p:nvPr/>
        </p:nvSpPr>
        <p:spPr>
          <a:xfrm>
            <a:off x="4253883" y="5820395"/>
            <a:ext cx="3098310" cy="369332"/>
          </a:xfrm>
          <a:prstGeom prst="rect">
            <a:avLst/>
          </a:prstGeom>
          <a:noFill/>
        </p:spPr>
        <p:txBody>
          <a:bodyPr wrap="square" rtlCol="0">
            <a:spAutoFit/>
          </a:bodyPr>
          <a:lstStyle/>
          <a:p>
            <a:r>
              <a:rPr lang="en-US" dirty="0"/>
              <a:t>P=50 at t=2s &amp; v=0.1 at t=4s</a:t>
            </a:r>
            <a:endParaRPr lang="en-IN" dirty="0"/>
          </a:p>
        </p:txBody>
      </p:sp>
      <p:pic>
        <p:nvPicPr>
          <p:cNvPr id="12" name="Picture 11">
            <a:extLst>
              <a:ext uri="{FF2B5EF4-FFF2-40B4-BE49-F238E27FC236}">
                <a16:creationId xmlns:a16="http://schemas.microsoft.com/office/drawing/2014/main" id="{C37BCAB6-5864-4166-BF28-164CA9FF8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951" y="2192034"/>
            <a:ext cx="4693173" cy="2317072"/>
          </a:xfrm>
          <a:prstGeom prst="rect">
            <a:avLst/>
          </a:prstGeom>
          <a:ln>
            <a:noFill/>
          </a:ln>
          <a:effectLst>
            <a:softEdge rad="112500"/>
          </a:effectLst>
        </p:spPr>
      </p:pic>
    </p:spTree>
    <p:extLst>
      <p:ext uri="{BB962C8B-B14F-4D97-AF65-F5344CB8AC3E}">
        <p14:creationId xmlns:p14="http://schemas.microsoft.com/office/powerpoint/2010/main" val="3390229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908F2-717E-46C8-AEC3-AB7F102DF081}"/>
              </a:ext>
            </a:extLst>
          </p:cNvPr>
          <p:cNvSpPr>
            <a:spLocks noGrp="1"/>
          </p:cNvSpPr>
          <p:nvPr>
            <p:ph type="title"/>
          </p:nvPr>
        </p:nvSpPr>
        <p:spPr>
          <a:xfrm>
            <a:off x="680321" y="753227"/>
            <a:ext cx="9613861" cy="933529"/>
          </a:xfrm>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INTRODUCTION:</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a:extLst>
              <a:ext uri="{FF2B5EF4-FFF2-40B4-BE49-F238E27FC236}">
                <a16:creationId xmlns:a16="http://schemas.microsoft.com/office/drawing/2014/main" id="{5A964529-AD8C-4DA2-892C-3A6D2C90EDAE}"/>
              </a:ext>
            </a:extLst>
          </p:cNvPr>
          <p:cNvSpPr>
            <a:spLocks noGrp="1"/>
          </p:cNvSpPr>
          <p:nvPr>
            <p:ph idx="1"/>
          </p:nvPr>
        </p:nvSpPr>
        <p:spPr>
          <a:xfrm>
            <a:off x="266330" y="2285999"/>
            <a:ext cx="11665258" cy="4398885"/>
          </a:xfrm>
        </p:spPr>
        <p:txBody>
          <a:bodyPr/>
          <a:lstStyle/>
          <a:p>
            <a:pPr algn="just">
              <a:lnSpc>
                <a:spcPct val="107000"/>
              </a:lnSpc>
              <a:spcBef>
                <a:spcPts val="200"/>
              </a:spcBef>
            </a:pPr>
            <a:r>
              <a:rPr lang="en-IN" sz="1800" dirty="0">
                <a:effectLst/>
                <a:ea typeface="Times New Roman" panose="02020603050405020304" pitchFamily="18" charset="0"/>
                <a:cs typeface="Times New Roman" panose="02020603050405020304" pitchFamily="18" charset="0"/>
              </a:rPr>
              <a:t>Automatic control systems have been widely used in modern industries, and many other fields. So far, we have an enormous spread of control methods, including UDE control, H∞ control, PID control, fuzzy control, adaptive control, sliding-mode cascaded control, multirate control, Quantitative feedback Control, asymptotic control, and active disturbance rejection control, etc. These control methods have their own characteristics and merits while the requirements on the designer's professional ability are also high. Out of all these control schemes we are going to use UDE and H∞ in this project for a Maglev. The reason of using UDE-based control is, able to quickly estimate uncertainties and disturbances and hence is able to provide outstanding robust performance. The UDE control algorithm is based on the assumption that a signal can be approximated and estimated using a filter with the right bandwidth and the reason behind H∞ is, it</a:t>
            </a:r>
            <a:r>
              <a:rPr lang="en-US" sz="1800" dirty="0">
                <a:effectLst/>
                <a:ea typeface="Times New Roman" panose="02020603050405020304" pitchFamily="18" charset="0"/>
                <a:cs typeface="Times New Roman" panose="02020603050405020304" pitchFamily="18" charset="0"/>
              </a:rPr>
              <a:t> has advantages over classical control techniques where H∞ techniques are readily applicable to problems involving multivariable system with cross coupling between channels. </a:t>
            </a:r>
            <a:endParaRPr lang="en-IN" sz="1800" dirty="0">
              <a:effectLst/>
              <a:ea typeface="Times New Roman" panose="02020603050405020304" pitchFamily="18" charset="0"/>
              <a:cs typeface="Times New Roman" panose="02020603050405020304" pitchFamily="18" charset="0"/>
            </a:endParaRPr>
          </a:p>
          <a:p>
            <a:pPr algn="just">
              <a:lnSpc>
                <a:spcPct val="107000"/>
              </a:lnSpc>
              <a:spcAft>
                <a:spcPts val="800"/>
              </a:spcAft>
            </a:pPr>
            <a:r>
              <a:rPr lang="en-US" sz="1800" dirty="0">
                <a:effectLst/>
                <a:ea typeface="Calibri" panose="020F0502020204030204" pitchFamily="34" charset="0"/>
                <a:cs typeface="Times New Roman" panose="02020603050405020304" pitchFamily="18" charset="0"/>
              </a:rPr>
              <a:t> </a:t>
            </a:r>
            <a:endParaRPr lang="en-IN" sz="1800" dirty="0">
              <a:effectLst/>
              <a:ea typeface="Calibri" panose="020F0502020204030204" pitchFamily="34" charset="0"/>
              <a:cs typeface="Times New Roman" panose="02020603050405020304" pitchFamily="18" charset="0"/>
            </a:endParaRPr>
          </a:p>
          <a:p>
            <a:pPr algn="just">
              <a:lnSpc>
                <a:spcPct val="107000"/>
              </a:lnSpc>
              <a:spcBef>
                <a:spcPts val="200"/>
              </a:spcBef>
            </a:pPr>
            <a:r>
              <a:rPr lang="en-US" sz="1800" dirty="0">
                <a:effectLst/>
                <a:ea typeface="Times New Roman" panose="02020603050405020304" pitchFamily="18" charset="0"/>
                <a:cs typeface="Times New Roman" panose="02020603050405020304" pitchFamily="18" charset="0"/>
              </a:rPr>
              <a:t>Our aim is to develop two control models using algorithm of UDE and H∞ for given maglev concept. We will perform different investigation of both the systems to analyze the stability of the model.</a:t>
            </a:r>
            <a:endParaRPr lang="en-IN" sz="1800" dirty="0">
              <a:effectLst/>
              <a:ea typeface="Times New Roman" panose="02020603050405020304" pitchFamily="18" charset="0"/>
              <a:cs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65B2B455-FA4F-4008-9CFE-7D1610720246}"/>
              </a:ext>
            </a:extLst>
          </p:cNvPr>
          <p:cNvSpPr txBox="1"/>
          <p:nvPr/>
        </p:nvSpPr>
        <p:spPr>
          <a:xfrm>
            <a:off x="11245349" y="1056441"/>
            <a:ext cx="266330" cy="400110"/>
          </a:xfrm>
          <a:prstGeom prst="rect">
            <a:avLst/>
          </a:prstGeom>
          <a:noFill/>
        </p:spPr>
        <p:txBody>
          <a:bodyPr wrap="square" rtlCol="0">
            <a:spAutoFit/>
          </a:bodyPr>
          <a:lstStyle/>
          <a:p>
            <a:r>
              <a:rPr lang="en-US" sz="2000" dirty="0">
                <a:solidFill>
                  <a:schemeClr val="bg2"/>
                </a:solidFill>
              </a:rPr>
              <a:t>1</a:t>
            </a:r>
            <a:endParaRPr lang="en-IN" sz="2000" dirty="0">
              <a:solidFill>
                <a:schemeClr val="bg2"/>
              </a:solidFill>
            </a:endParaRPr>
          </a:p>
        </p:txBody>
      </p:sp>
    </p:spTree>
    <p:extLst>
      <p:ext uri="{BB962C8B-B14F-4D97-AF65-F5344CB8AC3E}">
        <p14:creationId xmlns:p14="http://schemas.microsoft.com/office/powerpoint/2010/main" val="1626120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6270-352A-448D-9344-A2B893B2D74A}"/>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RESULT(S)</a:t>
            </a:r>
            <a:endParaRPr lang="en-IN" dirty="0"/>
          </a:p>
        </p:txBody>
      </p:sp>
      <p:sp>
        <p:nvSpPr>
          <p:cNvPr id="3" name="Content Placeholder 2">
            <a:extLst>
              <a:ext uri="{FF2B5EF4-FFF2-40B4-BE49-F238E27FC236}">
                <a16:creationId xmlns:a16="http://schemas.microsoft.com/office/drawing/2014/main" id="{1C4E2394-19EB-46F1-8A73-C86F52CD1D3C}"/>
              </a:ext>
            </a:extLst>
          </p:cNvPr>
          <p:cNvSpPr>
            <a:spLocks noGrp="1"/>
          </p:cNvSpPr>
          <p:nvPr>
            <p:ph idx="1"/>
          </p:nvPr>
        </p:nvSpPr>
        <p:spPr>
          <a:xfrm>
            <a:off x="115411" y="2024108"/>
            <a:ext cx="11975976" cy="4749553"/>
          </a:xfrm>
        </p:spPr>
        <p:txBody>
          <a:bodyPr>
            <a:normAutofit/>
          </a:bodyPr>
          <a:lstStyle/>
          <a:p>
            <a:r>
              <a:rPr lang="en-US" sz="2000" u="sng" dirty="0"/>
              <a:t>Case:1</a:t>
            </a:r>
            <a:r>
              <a:rPr lang="en-US" u="sng" dirty="0"/>
              <a:t>-q</a:t>
            </a:r>
            <a:r>
              <a:rPr lang="en-US" sz="1400" u="sng" dirty="0"/>
              <a:t>reff</a:t>
            </a:r>
            <a:r>
              <a:rPr lang="en-US" sz="2000" u="sng" dirty="0"/>
              <a:t>=</a:t>
            </a:r>
            <a:r>
              <a:rPr lang="en-US" sz="1800" u="sng" dirty="0"/>
              <a:t>2mm, p=0, v=0</a:t>
            </a:r>
          </a:p>
          <a:p>
            <a:endParaRPr lang="en-IN" sz="2000" u="sng" dirty="0"/>
          </a:p>
        </p:txBody>
      </p:sp>
      <p:sp>
        <p:nvSpPr>
          <p:cNvPr id="4" name="TextBox 3">
            <a:extLst>
              <a:ext uri="{FF2B5EF4-FFF2-40B4-BE49-F238E27FC236}">
                <a16:creationId xmlns:a16="http://schemas.microsoft.com/office/drawing/2014/main" id="{E63AC54D-F12D-466C-85C5-909D153E7EB0}"/>
              </a:ext>
            </a:extLst>
          </p:cNvPr>
          <p:cNvSpPr txBox="1"/>
          <p:nvPr/>
        </p:nvSpPr>
        <p:spPr>
          <a:xfrm>
            <a:off x="11088210" y="1056441"/>
            <a:ext cx="523782" cy="400110"/>
          </a:xfrm>
          <a:prstGeom prst="rect">
            <a:avLst/>
          </a:prstGeom>
          <a:noFill/>
        </p:spPr>
        <p:txBody>
          <a:bodyPr wrap="square" rtlCol="0">
            <a:spAutoFit/>
          </a:bodyPr>
          <a:lstStyle/>
          <a:p>
            <a:r>
              <a:rPr lang="en-US" sz="2000" dirty="0">
                <a:solidFill>
                  <a:schemeClr val="bg2"/>
                </a:solidFill>
              </a:rPr>
              <a:t>19</a:t>
            </a:r>
            <a:endParaRPr lang="en-IN" sz="2000" dirty="0">
              <a:solidFill>
                <a:schemeClr val="bg2"/>
              </a:solidFill>
            </a:endParaRPr>
          </a:p>
        </p:txBody>
      </p:sp>
      <p:pic>
        <p:nvPicPr>
          <p:cNvPr id="6" name="Picture 5">
            <a:extLst>
              <a:ext uri="{FF2B5EF4-FFF2-40B4-BE49-F238E27FC236}">
                <a16:creationId xmlns:a16="http://schemas.microsoft.com/office/drawing/2014/main" id="{59EC92CA-9095-4E47-BB3D-1C63F1E8C00B}"/>
              </a:ext>
            </a:extLst>
          </p:cNvPr>
          <p:cNvPicPr>
            <a:picLocks noChangeAspect="1"/>
          </p:cNvPicPr>
          <p:nvPr/>
        </p:nvPicPr>
        <p:blipFill rotWithShape="1">
          <a:blip r:embed="rId2">
            <a:extLst>
              <a:ext uri="{28A0092B-C50C-407E-A947-70E740481C1C}">
                <a14:useLocalDpi xmlns:a14="http://schemas.microsoft.com/office/drawing/2010/main" val="0"/>
              </a:ext>
            </a:extLst>
          </a:blip>
          <a:srcRect l="1766" t="3439" r="1402" b="19297"/>
          <a:stretch/>
        </p:blipFill>
        <p:spPr>
          <a:xfrm>
            <a:off x="100613" y="2417953"/>
            <a:ext cx="5518952" cy="1967616"/>
          </a:xfrm>
          <a:prstGeom prst="rect">
            <a:avLst/>
          </a:prstGeom>
        </p:spPr>
      </p:pic>
      <p:pic>
        <p:nvPicPr>
          <p:cNvPr id="8" name="Picture 7">
            <a:extLst>
              <a:ext uri="{FF2B5EF4-FFF2-40B4-BE49-F238E27FC236}">
                <a16:creationId xmlns:a16="http://schemas.microsoft.com/office/drawing/2014/main" id="{F2962858-B0AF-4A69-B31B-F342A2EDCF86}"/>
              </a:ext>
            </a:extLst>
          </p:cNvPr>
          <p:cNvPicPr>
            <a:picLocks noChangeAspect="1"/>
          </p:cNvPicPr>
          <p:nvPr/>
        </p:nvPicPr>
        <p:blipFill rotWithShape="1">
          <a:blip r:embed="rId3">
            <a:extLst>
              <a:ext uri="{28A0092B-C50C-407E-A947-70E740481C1C}">
                <a14:useLocalDpi xmlns:a14="http://schemas.microsoft.com/office/drawing/2010/main" val="0"/>
              </a:ext>
            </a:extLst>
          </a:blip>
          <a:srcRect l="947" t="2112" r="825" b="22296"/>
          <a:stretch/>
        </p:blipFill>
        <p:spPr>
          <a:xfrm>
            <a:off x="5712780" y="2417954"/>
            <a:ext cx="6363809" cy="1967616"/>
          </a:xfrm>
          <a:prstGeom prst="rect">
            <a:avLst/>
          </a:prstGeom>
        </p:spPr>
      </p:pic>
      <p:pic>
        <p:nvPicPr>
          <p:cNvPr id="10" name="Picture 9">
            <a:extLst>
              <a:ext uri="{FF2B5EF4-FFF2-40B4-BE49-F238E27FC236}">
                <a16:creationId xmlns:a16="http://schemas.microsoft.com/office/drawing/2014/main" id="{3A6B8AA8-D7A8-41F6-9258-4748958EB787}"/>
              </a:ext>
            </a:extLst>
          </p:cNvPr>
          <p:cNvPicPr>
            <a:picLocks noChangeAspect="1"/>
          </p:cNvPicPr>
          <p:nvPr/>
        </p:nvPicPr>
        <p:blipFill rotWithShape="1">
          <a:blip r:embed="rId4">
            <a:extLst>
              <a:ext uri="{28A0092B-C50C-407E-A947-70E740481C1C}">
                <a14:useLocalDpi xmlns:a14="http://schemas.microsoft.com/office/drawing/2010/main" val="0"/>
              </a:ext>
            </a:extLst>
          </a:blip>
          <a:srcRect l="826" t="1609" r="1699" b="21769"/>
          <a:stretch/>
        </p:blipFill>
        <p:spPr>
          <a:xfrm>
            <a:off x="100613" y="4516594"/>
            <a:ext cx="5600330" cy="2257067"/>
          </a:xfrm>
          <a:prstGeom prst="rect">
            <a:avLst/>
          </a:prstGeom>
        </p:spPr>
      </p:pic>
      <p:pic>
        <p:nvPicPr>
          <p:cNvPr id="12" name="Picture 11">
            <a:extLst>
              <a:ext uri="{FF2B5EF4-FFF2-40B4-BE49-F238E27FC236}">
                <a16:creationId xmlns:a16="http://schemas.microsoft.com/office/drawing/2014/main" id="{B2938E8E-C156-4D25-A9C2-6567CAB32A17}"/>
              </a:ext>
            </a:extLst>
          </p:cNvPr>
          <p:cNvPicPr>
            <a:picLocks noChangeAspect="1"/>
          </p:cNvPicPr>
          <p:nvPr/>
        </p:nvPicPr>
        <p:blipFill rotWithShape="1">
          <a:blip r:embed="rId5">
            <a:extLst>
              <a:ext uri="{28A0092B-C50C-407E-A947-70E740481C1C}">
                <a14:useLocalDpi xmlns:a14="http://schemas.microsoft.com/office/drawing/2010/main" val="0"/>
              </a:ext>
            </a:extLst>
          </a:blip>
          <a:srcRect b="24051"/>
          <a:stretch/>
        </p:blipFill>
        <p:spPr>
          <a:xfrm>
            <a:off x="5771963" y="4516593"/>
            <a:ext cx="6304626" cy="2257067"/>
          </a:xfrm>
          <a:prstGeom prst="rect">
            <a:avLst/>
          </a:prstGeom>
        </p:spPr>
      </p:pic>
    </p:spTree>
    <p:extLst>
      <p:ext uri="{BB962C8B-B14F-4D97-AF65-F5344CB8AC3E}">
        <p14:creationId xmlns:p14="http://schemas.microsoft.com/office/powerpoint/2010/main" val="2503041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E40DB-9851-49F0-BFA5-50B4E003F43E}"/>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sp>
        <p:nvSpPr>
          <p:cNvPr id="3" name="Content Placeholder 2">
            <a:extLst>
              <a:ext uri="{FF2B5EF4-FFF2-40B4-BE49-F238E27FC236}">
                <a16:creationId xmlns:a16="http://schemas.microsoft.com/office/drawing/2014/main" id="{B493D060-323C-4D69-89A8-316B490EA84E}"/>
              </a:ext>
            </a:extLst>
          </p:cNvPr>
          <p:cNvSpPr>
            <a:spLocks noGrp="1"/>
          </p:cNvSpPr>
          <p:nvPr>
            <p:ph idx="1"/>
          </p:nvPr>
        </p:nvSpPr>
        <p:spPr>
          <a:xfrm>
            <a:off x="0" y="2062480"/>
            <a:ext cx="12110719" cy="4795520"/>
          </a:xfrm>
        </p:spPr>
        <p:txBody>
          <a:bodyPr/>
          <a:lstStyle/>
          <a:p>
            <a:r>
              <a:rPr lang="en-US" sz="2000" u="sng" dirty="0"/>
              <a:t>Case:2-q</a:t>
            </a:r>
            <a:r>
              <a:rPr lang="en-US" sz="1400" u="sng" dirty="0"/>
              <a:t>reff</a:t>
            </a:r>
            <a:r>
              <a:rPr lang="en-US" sz="2000" u="sng" dirty="0"/>
              <a:t>=4mm, p=0, v=0</a:t>
            </a:r>
          </a:p>
          <a:p>
            <a:endParaRPr lang="en-IN" dirty="0"/>
          </a:p>
        </p:txBody>
      </p:sp>
      <p:pic>
        <p:nvPicPr>
          <p:cNvPr id="5" name="Picture 4">
            <a:extLst>
              <a:ext uri="{FF2B5EF4-FFF2-40B4-BE49-F238E27FC236}">
                <a16:creationId xmlns:a16="http://schemas.microsoft.com/office/drawing/2014/main" id="{EBF7EE9D-B003-4C9C-B093-1698F0305C72}"/>
              </a:ext>
            </a:extLst>
          </p:cNvPr>
          <p:cNvPicPr>
            <a:picLocks noChangeAspect="1"/>
          </p:cNvPicPr>
          <p:nvPr/>
        </p:nvPicPr>
        <p:blipFill rotWithShape="1">
          <a:blip r:embed="rId2">
            <a:extLst>
              <a:ext uri="{28A0092B-C50C-407E-A947-70E740481C1C}">
                <a14:useLocalDpi xmlns:a14="http://schemas.microsoft.com/office/drawing/2010/main" val="0"/>
              </a:ext>
            </a:extLst>
          </a:blip>
          <a:srcRect l="3083" t="4829" r="1666" b="14552"/>
          <a:stretch/>
        </p:blipFill>
        <p:spPr>
          <a:xfrm>
            <a:off x="40640" y="2397760"/>
            <a:ext cx="6278880" cy="2326640"/>
          </a:xfrm>
          <a:prstGeom prst="rect">
            <a:avLst/>
          </a:prstGeom>
        </p:spPr>
      </p:pic>
      <p:pic>
        <p:nvPicPr>
          <p:cNvPr id="7" name="Picture 6">
            <a:extLst>
              <a:ext uri="{FF2B5EF4-FFF2-40B4-BE49-F238E27FC236}">
                <a16:creationId xmlns:a16="http://schemas.microsoft.com/office/drawing/2014/main" id="{7CCBF294-2454-4FC3-9F54-FAE13200CACC}"/>
              </a:ext>
            </a:extLst>
          </p:cNvPr>
          <p:cNvPicPr>
            <a:picLocks noChangeAspect="1"/>
          </p:cNvPicPr>
          <p:nvPr/>
        </p:nvPicPr>
        <p:blipFill rotWithShape="1">
          <a:blip r:embed="rId3">
            <a:extLst>
              <a:ext uri="{28A0092B-C50C-407E-A947-70E740481C1C}">
                <a14:useLocalDpi xmlns:a14="http://schemas.microsoft.com/office/drawing/2010/main" val="0"/>
              </a:ext>
            </a:extLst>
          </a:blip>
          <a:srcRect l="1417" t="2000" r="1666" b="17912"/>
          <a:stretch/>
        </p:blipFill>
        <p:spPr>
          <a:xfrm>
            <a:off x="6421121" y="2397760"/>
            <a:ext cx="5730238" cy="2326640"/>
          </a:xfrm>
          <a:prstGeom prst="rect">
            <a:avLst/>
          </a:prstGeom>
        </p:spPr>
      </p:pic>
      <p:pic>
        <p:nvPicPr>
          <p:cNvPr id="9" name="Picture 8">
            <a:extLst>
              <a:ext uri="{FF2B5EF4-FFF2-40B4-BE49-F238E27FC236}">
                <a16:creationId xmlns:a16="http://schemas.microsoft.com/office/drawing/2014/main" id="{62B16300-E08B-4C2A-A24D-9FDBDB84D21D}"/>
              </a:ext>
            </a:extLst>
          </p:cNvPr>
          <p:cNvPicPr>
            <a:picLocks noChangeAspect="1"/>
          </p:cNvPicPr>
          <p:nvPr/>
        </p:nvPicPr>
        <p:blipFill rotWithShape="1">
          <a:blip r:embed="rId4">
            <a:extLst>
              <a:ext uri="{28A0092B-C50C-407E-A947-70E740481C1C}">
                <a14:useLocalDpi xmlns:a14="http://schemas.microsoft.com/office/drawing/2010/main" val="0"/>
              </a:ext>
            </a:extLst>
          </a:blip>
          <a:srcRect l="3166" t="2170" r="1500" b="24245"/>
          <a:stretch/>
        </p:blipFill>
        <p:spPr>
          <a:xfrm>
            <a:off x="40640" y="4785360"/>
            <a:ext cx="6278880" cy="2011680"/>
          </a:xfrm>
          <a:prstGeom prst="rect">
            <a:avLst/>
          </a:prstGeom>
        </p:spPr>
      </p:pic>
      <p:pic>
        <p:nvPicPr>
          <p:cNvPr id="11" name="Picture 10">
            <a:extLst>
              <a:ext uri="{FF2B5EF4-FFF2-40B4-BE49-F238E27FC236}">
                <a16:creationId xmlns:a16="http://schemas.microsoft.com/office/drawing/2014/main" id="{44388A29-09CB-4F3F-9490-08957BB000AC}"/>
              </a:ext>
            </a:extLst>
          </p:cNvPr>
          <p:cNvPicPr>
            <a:picLocks noChangeAspect="1"/>
          </p:cNvPicPr>
          <p:nvPr/>
        </p:nvPicPr>
        <p:blipFill rotWithShape="1">
          <a:blip r:embed="rId5">
            <a:extLst>
              <a:ext uri="{28A0092B-C50C-407E-A947-70E740481C1C}">
                <a14:useLocalDpi xmlns:a14="http://schemas.microsoft.com/office/drawing/2010/main" val="0"/>
              </a:ext>
            </a:extLst>
          </a:blip>
          <a:srcRect l="3750" t="1999" r="1500" b="19857"/>
          <a:stretch/>
        </p:blipFill>
        <p:spPr>
          <a:xfrm>
            <a:off x="6421121" y="4785360"/>
            <a:ext cx="5730238" cy="2011680"/>
          </a:xfrm>
          <a:prstGeom prst="rect">
            <a:avLst/>
          </a:prstGeom>
        </p:spPr>
      </p:pic>
    </p:spTree>
    <p:extLst>
      <p:ext uri="{BB962C8B-B14F-4D97-AF65-F5344CB8AC3E}">
        <p14:creationId xmlns:p14="http://schemas.microsoft.com/office/powerpoint/2010/main" val="2987909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0A9D8-1374-46B8-84C3-62278BB908F8}"/>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sp>
        <p:nvSpPr>
          <p:cNvPr id="3" name="Content Placeholder 2">
            <a:extLst>
              <a:ext uri="{FF2B5EF4-FFF2-40B4-BE49-F238E27FC236}">
                <a16:creationId xmlns:a16="http://schemas.microsoft.com/office/drawing/2014/main" id="{703A7FE3-D935-436A-A542-68A072367A64}"/>
              </a:ext>
            </a:extLst>
          </p:cNvPr>
          <p:cNvSpPr>
            <a:spLocks noGrp="1"/>
          </p:cNvSpPr>
          <p:nvPr>
            <p:ph idx="1"/>
          </p:nvPr>
        </p:nvSpPr>
        <p:spPr>
          <a:xfrm>
            <a:off x="0" y="1991360"/>
            <a:ext cx="12191999" cy="4866640"/>
          </a:xfrm>
        </p:spPr>
        <p:txBody>
          <a:bodyPr/>
          <a:lstStyle/>
          <a:p>
            <a:r>
              <a:rPr lang="en-US" sz="2000" u="sng" dirty="0"/>
              <a:t>Case:3-q</a:t>
            </a:r>
            <a:r>
              <a:rPr lang="en-US" sz="1400" u="sng" dirty="0"/>
              <a:t>reff</a:t>
            </a:r>
            <a:r>
              <a:rPr lang="en-US" sz="2000" u="sng" dirty="0"/>
              <a:t>=6mm, p=0, v=0</a:t>
            </a:r>
          </a:p>
          <a:p>
            <a:endParaRPr lang="en-IN" dirty="0"/>
          </a:p>
        </p:txBody>
      </p:sp>
      <p:pic>
        <p:nvPicPr>
          <p:cNvPr id="5" name="Picture 4">
            <a:extLst>
              <a:ext uri="{FF2B5EF4-FFF2-40B4-BE49-F238E27FC236}">
                <a16:creationId xmlns:a16="http://schemas.microsoft.com/office/drawing/2014/main" id="{D3BD93AA-47C5-451B-BCB4-B2E1EBC1EEB8}"/>
              </a:ext>
            </a:extLst>
          </p:cNvPr>
          <p:cNvPicPr>
            <a:picLocks noChangeAspect="1"/>
          </p:cNvPicPr>
          <p:nvPr/>
        </p:nvPicPr>
        <p:blipFill rotWithShape="1">
          <a:blip r:embed="rId2">
            <a:extLst>
              <a:ext uri="{28A0092B-C50C-407E-A947-70E740481C1C}">
                <a14:useLocalDpi xmlns:a14="http://schemas.microsoft.com/office/drawing/2010/main" val="0"/>
              </a:ext>
            </a:extLst>
          </a:blip>
          <a:srcRect l="3583" t="3438" r="666" b="18618"/>
          <a:stretch/>
        </p:blipFill>
        <p:spPr>
          <a:xfrm>
            <a:off x="71121" y="2358508"/>
            <a:ext cx="5933439" cy="2300138"/>
          </a:xfrm>
          <a:prstGeom prst="rect">
            <a:avLst/>
          </a:prstGeom>
        </p:spPr>
      </p:pic>
      <p:pic>
        <p:nvPicPr>
          <p:cNvPr id="7" name="Picture 6">
            <a:extLst>
              <a:ext uri="{FF2B5EF4-FFF2-40B4-BE49-F238E27FC236}">
                <a16:creationId xmlns:a16="http://schemas.microsoft.com/office/drawing/2014/main" id="{28F57991-A0F9-4831-A1CE-86E11873EEB5}"/>
              </a:ext>
            </a:extLst>
          </p:cNvPr>
          <p:cNvPicPr>
            <a:picLocks noChangeAspect="1"/>
          </p:cNvPicPr>
          <p:nvPr/>
        </p:nvPicPr>
        <p:blipFill rotWithShape="1">
          <a:blip r:embed="rId3">
            <a:extLst>
              <a:ext uri="{28A0092B-C50C-407E-A947-70E740481C1C}">
                <a14:useLocalDpi xmlns:a14="http://schemas.microsoft.com/office/drawing/2010/main" val="0"/>
              </a:ext>
            </a:extLst>
          </a:blip>
          <a:srcRect l="2833" t="5006" r="1583" b="16851"/>
          <a:stretch/>
        </p:blipFill>
        <p:spPr>
          <a:xfrm>
            <a:off x="6075681" y="2358509"/>
            <a:ext cx="6024880" cy="2300138"/>
          </a:xfrm>
          <a:prstGeom prst="rect">
            <a:avLst/>
          </a:prstGeom>
        </p:spPr>
      </p:pic>
      <p:pic>
        <p:nvPicPr>
          <p:cNvPr id="9" name="Picture 8">
            <a:extLst>
              <a:ext uri="{FF2B5EF4-FFF2-40B4-BE49-F238E27FC236}">
                <a16:creationId xmlns:a16="http://schemas.microsoft.com/office/drawing/2014/main" id="{6A7C3088-BB5B-4DD7-A80C-356006618C3A}"/>
              </a:ext>
            </a:extLst>
          </p:cNvPr>
          <p:cNvPicPr>
            <a:picLocks noChangeAspect="1"/>
          </p:cNvPicPr>
          <p:nvPr/>
        </p:nvPicPr>
        <p:blipFill rotWithShape="1">
          <a:blip r:embed="rId4">
            <a:extLst>
              <a:ext uri="{28A0092B-C50C-407E-A947-70E740481C1C}">
                <a14:useLocalDpi xmlns:a14="http://schemas.microsoft.com/office/drawing/2010/main" val="0"/>
              </a:ext>
            </a:extLst>
          </a:blip>
          <a:srcRect l="584" t="1750" r="1500" b="25549"/>
          <a:stretch/>
        </p:blipFill>
        <p:spPr>
          <a:xfrm>
            <a:off x="71121" y="4696603"/>
            <a:ext cx="5933439" cy="2123440"/>
          </a:xfrm>
          <a:prstGeom prst="rect">
            <a:avLst/>
          </a:prstGeom>
        </p:spPr>
      </p:pic>
      <p:pic>
        <p:nvPicPr>
          <p:cNvPr id="11" name="Picture 10">
            <a:extLst>
              <a:ext uri="{FF2B5EF4-FFF2-40B4-BE49-F238E27FC236}">
                <a16:creationId xmlns:a16="http://schemas.microsoft.com/office/drawing/2014/main" id="{EAE3DC50-14D9-41D3-B5F2-FE0B5055137F}"/>
              </a:ext>
            </a:extLst>
          </p:cNvPr>
          <p:cNvPicPr>
            <a:picLocks noChangeAspect="1"/>
          </p:cNvPicPr>
          <p:nvPr/>
        </p:nvPicPr>
        <p:blipFill rotWithShape="1">
          <a:blip r:embed="rId5">
            <a:extLst>
              <a:ext uri="{28A0092B-C50C-407E-A947-70E740481C1C}">
                <a14:useLocalDpi xmlns:a14="http://schemas.microsoft.com/office/drawing/2010/main" val="0"/>
              </a:ext>
            </a:extLst>
          </a:blip>
          <a:srcRect l="2084" t="939" r="916" b="23039"/>
          <a:stretch/>
        </p:blipFill>
        <p:spPr>
          <a:xfrm>
            <a:off x="6055360" y="4696603"/>
            <a:ext cx="6065520" cy="2108727"/>
          </a:xfrm>
          <a:prstGeom prst="rect">
            <a:avLst/>
          </a:prstGeom>
        </p:spPr>
      </p:pic>
    </p:spTree>
    <p:extLst>
      <p:ext uri="{BB962C8B-B14F-4D97-AF65-F5344CB8AC3E}">
        <p14:creationId xmlns:p14="http://schemas.microsoft.com/office/powerpoint/2010/main" val="2514501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3F964-8706-4126-ACDC-E80552CBA342}"/>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sp>
        <p:nvSpPr>
          <p:cNvPr id="3" name="Content Placeholder 2">
            <a:extLst>
              <a:ext uri="{FF2B5EF4-FFF2-40B4-BE49-F238E27FC236}">
                <a16:creationId xmlns:a16="http://schemas.microsoft.com/office/drawing/2014/main" id="{476F342B-9433-4985-B8BE-BA8EF7FFDE39}"/>
              </a:ext>
            </a:extLst>
          </p:cNvPr>
          <p:cNvSpPr>
            <a:spLocks noGrp="1"/>
          </p:cNvSpPr>
          <p:nvPr>
            <p:ph idx="1"/>
          </p:nvPr>
        </p:nvSpPr>
        <p:spPr>
          <a:xfrm>
            <a:off x="71119" y="2021840"/>
            <a:ext cx="12049759" cy="4744720"/>
          </a:xfrm>
        </p:spPr>
        <p:txBody>
          <a:bodyPr/>
          <a:lstStyle/>
          <a:p>
            <a:r>
              <a:rPr lang="en-US" sz="2000" u="sng" dirty="0"/>
              <a:t>Case:4-q</a:t>
            </a:r>
            <a:r>
              <a:rPr lang="en-US" sz="1400" u="sng" dirty="0"/>
              <a:t>reff</a:t>
            </a:r>
            <a:r>
              <a:rPr lang="en-US" sz="2000" u="sng" dirty="0"/>
              <a:t>=2mm, p=50 at t=2s, v=0.1 at t=4</a:t>
            </a:r>
          </a:p>
          <a:p>
            <a:endParaRPr lang="en-US" sz="2000" u="sng" dirty="0"/>
          </a:p>
          <a:p>
            <a:endParaRPr lang="en-IN" dirty="0"/>
          </a:p>
        </p:txBody>
      </p:sp>
      <p:pic>
        <p:nvPicPr>
          <p:cNvPr id="5" name="Picture 4">
            <a:extLst>
              <a:ext uri="{FF2B5EF4-FFF2-40B4-BE49-F238E27FC236}">
                <a16:creationId xmlns:a16="http://schemas.microsoft.com/office/drawing/2014/main" id="{776FE3A5-42B7-4DB2-8318-467879EF6062}"/>
              </a:ext>
            </a:extLst>
          </p:cNvPr>
          <p:cNvPicPr>
            <a:picLocks noChangeAspect="1"/>
          </p:cNvPicPr>
          <p:nvPr/>
        </p:nvPicPr>
        <p:blipFill rotWithShape="1">
          <a:blip r:embed="rId2">
            <a:extLst>
              <a:ext uri="{28A0092B-C50C-407E-A947-70E740481C1C}">
                <a14:useLocalDpi xmlns:a14="http://schemas.microsoft.com/office/drawing/2010/main" val="0"/>
              </a:ext>
            </a:extLst>
          </a:blip>
          <a:srcRect l="2000" t="4653" r="1584" b="24806"/>
          <a:stretch/>
        </p:blipFill>
        <p:spPr>
          <a:xfrm>
            <a:off x="71120" y="2377440"/>
            <a:ext cx="6024880" cy="2032000"/>
          </a:xfrm>
          <a:prstGeom prst="rect">
            <a:avLst/>
          </a:prstGeom>
        </p:spPr>
      </p:pic>
      <p:pic>
        <p:nvPicPr>
          <p:cNvPr id="7" name="Picture 6">
            <a:extLst>
              <a:ext uri="{FF2B5EF4-FFF2-40B4-BE49-F238E27FC236}">
                <a16:creationId xmlns:a16="http://schemas.microsoft.com/office/drawing/2014/main" id="{1DF38124-58D7-49E8-9925-AB859AB1D61A}"/>
              </a:ext>
            </a:extLst>
          </p:cNvPr>
          <p:cNvPicPr>
            <a:picLocks noChangeAspect="1"/>
          </p:cNvPicPr>
          <p:nvPr/>
        </p:nvPicPr>
        <p:blipFill rotWithShape="1">
          <a:blip r:embed="rId3">
            <a:extLst>
              <a:ext uri="{28A0092B-C50C-407E-A947-70E740481C1C}">
                <a14:useLocalDpi xmlns:a14="http://schemas.microsoft.com/office/drawing/2010/main" val="0"/>
              </a:ext>
            </a:extLst>
          </a:blip>
          <a:srcRect l="2667" t="1978" r="583" b="26295"/>
          <a:stretch/>
        </p:blipFill>
        <p:spPr>
          <a:xfrm>
            <a:off x="6207760" y="2377440"/>
            <a:ext cx="5913119" cy="2032000"/>
          </a:xfrm>
          <a:prstGeom prst="rect">
            <a:avLst/>
          </a:prstGeom>
        </p:spPr>
      </p:pic>
      <p:pic>
        <p:nvPicPr>
          <p:cNvPr id="9" name="Picture 8">
            <a:extLst>
              <a:ext uri="{FF2B5EF4-FFF2-40B4-BE49-F238E27FC236}">
                <a16:creationId xmlns:a16="http://schemas.microsoft.com/office/drawing/2014/main" id="{65E0312C-A021-444C-B96C-AC8A8CBF707C}"/>
              </a:ext>
            </a:extLst>
          </p:cNvPr>
          <p:cNvPicPr>
            <a:picLocks noChangeAspect="1"/>
          </p:cNvPicPr>
          <p:nvPr/>
        </p:nvPicPr>
        <p:blipFill rotWithShape="1">
          <a:blip r:embed="rId4">
            <a:extLst>
              <a:ext uri="{28A0092B-C50C-407E-A947-70E740481C1C}">
                <a14:useLocalDpi xmlns:a14="http://schemas.microsoft.com/office/drawing/2010/main" val="0"/>
              </a:ext>
            </a:extLst>
          </a:blip>
          <a:srcRect l="2916" t="1460" r="1500" b="29158"/>
          <a:stretch/>
        </p:blipFill>
        <p:spPr>
          <a:xfrm>
            <a:off x="71120" y="4455160"/>
            <a:ext cx="6024880" cy="2311400"/>
          </a:xfrm>
          <a:prstGeom prst="rect">
            <a:avLst/>
          </a:prstGeom>
        </p:spPr>
      </p:pic>
      <p:pic>
        <p:nvPicPr>
          <p:cNvPr id="11" name="Picture 10">
            <a:extLst>
              <a:ext uri="{FF2B5EF4-FFF2-40B4-BE49-F238E27FC236}">
                <a16:creationId xmlns:a16="http://schemas.microsoft.com/office/drawing/2014/main" id="{3DD2AE21-AADC-49CA-B310-47D3FC42AF97}"/>
              </a:ext>
            </a:extLst>
          </p:cNvPr>
          <p:cNvPicPr>
            <a:picLocks noChangeAspect="1"/>
          </p:cNvPicPr>
          <p:nvPr/>
        </p:nvPicPr>
        <p:blipFill rotWithShape="1">
          <a:blip r:embed="rId5">
            <a:extLst>
              <a:ext uri="{28A0092B-C50C-407E-A947-70E740481C1C}">
                <a14:useLocalDpi xmlns:a14="http://schemas.microsoft.com/office/drawing/2010/main" val="0"/>
              </a:ext>
            </a:extLst>
          </a:blip>
          <a:srcRect l="3916" t="1647" r="584" b="26221"/>
          <a:stretch/>
        </p:blipFill>
        <p:spPr>
          <a:xfrm>
            <a:off x="6207759" y="4455160"/>
            <a:ext cx="5913119" cy="2311400"/>
          </a:xfrm>
          <a:prstGeom prst="rect">
            <a:avLst/>
          </a:prstGeom>
        </p:spPr>
      </p:pic>
    </p:spTree>
    <p:extLst>
      <p:ext uri="{BB962C8B-B14F-4D97-AF65-F5344CB8AC3E}">
        <p14:creationId xmlns:p14="http://schemas.microsoft.com/office/powerpoint/2010/main" val="3805854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76392-91C0-4D8E-996C-C2B5F476842B}"/>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sp>
        <p:nvSpPr>
          <p:cNvPr id="3" name="Content Placeholder 2">
            <a:extLst>
              <a:ext uri="{FF2B5EF4-FFF2-40B4-BE49-F238E27FC236}">
                <a16:creationId xmlns:a16="http://schemas.microsoft.com/office/drawing/2014/main" id="{6CF86375-21F5-4502-87B9-D2CF12FD77A3}"/>
              </a:ext>
            </a:extLst>
          </p:cNvPr>
          <p:cNvSpPr>
            <a:spLocks noGrp="1"/>
          </p:cNvSpPr>
          <p:nvPr>
            <p:ph idx="1"/>
          </p:nvPr>
        </p:nvSpPr>
        <p:spPr>
          <a:xfrm>
            <a:off x="0" y="1991360"/>
            <a:ext cx="12191999" cy="4866640"/>
          </a:xfrm>
        </p:spPr>
        <p:txBody>
          <a:bodyPr/>
          <a:lstStyle/>
          <a:p>
            <a:r>
              <a:rPr lang="en-US" sz="2000" u="sng" dirty="0"/>
              <a:t>Case:5-q</a:t>
            </a:r>
            <a:r>
              <a:rPr lang="en-US" sz="1400" u="sng" dirty="0"/>
              <a:t>reff</a:t>
            </a:r>
            <a:r>
              <a:rPr lang="en-US" sz="2000" u="sng" dirty="0"/>
              <a:t>=4mm, p=50 at t=2s, v=0.1 at t=4</a:t>
            </a:r>
          </a:p>
          <a:p>
            <a:endParaRPr lang="en-IN" dirty="0"/>
          </a:p>
        </p:txBody>
      </p:sp>
      <p:pic>
        <p:nvPicPr>
          <p:cNvPr id="5" name="Picture 4">
            <a:extLst>
              <a:ext uri="{FF2B5EF4-FFF2-40B4-BE49-F238E27FC236}">
                <a16:creationId xmlns:a16="http://schemas.microsoft.com/office/drawing/2014/main" id="{AAD21951-775E-4E28-86E2-A3E2CF7ED214}"/>
              </a:ext>
            </a:extLst>
          </p:cNvPr>
          <p:cNvPicPr>
            <a:picLocks noChangeAspect="1"/>
          </p:cNvPicPr>
          <p:nvPr/>
        </p:nvPicPr>
        <p:blipFill rotWithShape="1">
          <a:blip r:embed="rId2">
            <a:extLst>
              <a:ext uri="{28A0092B-C50C-407E-A947-70E740481C1C}">
                <a14:useLocalDpi xmlns:a14="http://schemas.microsoft.com/office/drawing/2010/main" val="0"/>
              </a:ext>
            </a:extLst>
          </a:blip>
          <a:srcRect l="2084" t="3438" r="1500" b="22862"/>
          <a:stretch/>
        </p:blipFill>
        <p:spPr>
          <a:xfrm>
            <a:off x="81280" y="2377440"/>
            <a:ext cx="6085840" cy="2153920"/>
          </a:xfrm>
          <a:prstGeom prst="rect">
            <a:avLst/>
          </a:prstGeom>
        </p:spPr>
      </p:pic>
      <p:pic>
        <p:nvPicPr>
          <p:cNvPr id="7" name="Picture 6">
            <a:extLst>
              <a:ext uri="{FF2B5EF4-FFF2-40B4-BE49-F238E27FC236}">
                <a16:creationId xmlns:a16="http://schemas.microsoft.com/office/drawing/2014/main" id="{8E06DCAE-DA0F-49E6-81FA-DD7449D58D9C}"/>
              </a:ext>
            </a:extLst>
          </p:cNvPr>
          <p:cNvPicPr>
            <a:picLocks noChangeAspect="1"/>
          </p:cNvPicPr>
          <p:nvPr/>
        </p:nvPicPr>
        <p:blipFill rotWithShape="1">
          <a:blip r:embed="rId3">
            <a:extLst>
              <a:ext uri="{28A0092B-C50C-407E-A947-70E740481C1C}">
                <a14:useLocalDpi xmlns:a14="http://schemas.microsoft.com/office/drawing/2010/main" val="0"/>
              </a:ext>
            </a:extLst>
          </a:blip>
          <a:srcRect l="2667" t="1977" r="667" b="24545"/>
          <a:stretch/>
        </p:blipFill>
        <p:spPr>
          <a:xfrm>
            <a:off x="6248400" y="2352040"/>
            <a:ext cx="5862320" cy="2179320"/>
          </a:xfrm>
          <a:prstGeom prst="rect">
            <a:avLst/>
          </a:prstGeom>
        </p:spPr>
      </p:pic>
      <p:pic>
        <p:nvPicPr>
          <p:cNvPr id="9" name="Picture 8">
            <a:extLst>
              <a:ext uri="{FF2B5EF4-FFF2-40B4-BE49-F238E27FC236}">
                <a16:creationId xmlns:a16="http://schemas.microsoft.com/office/drawing/2014/main" id="{B603E3AD-A56B-4C51-A58F-B94B0AC1C38A}"/>
              </a:ext>
            </a:extLst>
          </p:cNvPr>
          <p:cNvPicPr>
            <a:picLocks noChangeAspect="1"/>
          </p:cNvPicPr>
          <p:nvPr/>
        </p:nvPicPr>
        <p:blipFill rotWithShape="1">
          <a:blip r:embed="rId4">
            <a:extLst>
              <a:ext uri="{28A0092B-C50C-407E-A947-70E740481C1C}">
                <a14:useLocalDpi xmlns:a14="http://schemas.microsoft.com/office/drawing/2010/main" val="0"/>
              </a:ext>
            </a:extLst>
          </a:blip>
          <a:srcRect l="2251" t="1470" r="1417" b="30818"/>
          <a:stretch/>
        </p:blipFill>
        <p:spPr>
          <a:xfrm>
            <a:off x="81280" y="4605020"/>
            <a:ext cx="6085840" cy="2179320"/>
          </a:xfrm>
          <a:prstGeom prst="rect">
            <a:avLst/>
          </a:prstGeom>
        </p:spPr>
      </p:pic>
      <p:pic>
        <p:nvPicPr>
          <p:cNvPr id="11" name="Picture 10">
            <a:extLst>
              <a:ext uri="{FF2B5EF4-FFF2-40B4-BE49-F238E27FC236}">
                <a16:creationId xmlns:a16="http://schemas.microsoft.com/office/drawing/2014/main" id="{E45A54C8-8FE3-456D-8C33-4CCF2F693DCF}"/>
              </a:ext>
            </a:extLst>
          </p:cNvPr>
          <p:cNvPicPr>
            <a:picLocks noChangeAspect="1"/>
          </p:cNvPicPr>
          <p:nvPr/>
        </p:nvPicPr>
        <p:blipFill rotWithShape="1">
          <a:blip r:embed="rId5">
            <a:extLst>
              <a:ext uri="{28A0092B-C50C-407E-A947-70E740481C1C}">
                <a14:useLocalDpi xmlns:a14="http://schemas.microsoft.com/office/drawing/2010/main" val="0"/>
              </a:ext>
            </a:extLst>
          </a:blip>
          <a:srcRect l="3417" t="2177" r="1584" b="27282"/>
          <a:stretch/>
        </p:blipFill>
        <p:spPr>
          <a:xfrm>
            <a:off x="6248399" y="4605020"/>
            <a:ext cx="5862320" cy="2179320"/>
          </a:xfrm>
          <a:prstGeom prst="rect">
            <a:avLst/>
          </a:prstGeom>
        </p:spPr>
      </p:pic>
    </p:spTree>
    <p:extLst>
      <p:ext uri="{BB962C8B-B14F-4D97-AF65-F5344CB8AC3E}">
        <p14:creationId xmlns:p14="http://schemas.microsoft.com/office/powerpoint/2010/main" val="2844043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88C0A-F4C3-4ADE-A46C-10D228789749}"/>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sp>
        <p:nvSpPr>
          <p:cNvPr id="3" name="Content Placeholder 2">
            <a:extLst>
              <a:ext uri="{FF2B5EF4-FFF2-40B4-BE49-F238E27FC236}">
                <a16:creationId xmlns:a16="http://schemas.microsoft.com/office/drawing/2014/main" id="{D606E5DE-7D07-4C07-B68D-CF6819F0F867}"/>
              </a:ext>
            </a:extLst>
          </p:cNvPr>
          <p:cNvSpPr>
            <a:spLocks noGrp="1"/>
          </p:cNvSpPr>
          <p:nvPr>
            <p:ph idx="1"/>
          </p:nvPr>
        </p:nvSpPr>
        <p:spPr>
          <a:xfrm>
            <a:off x="0" y="2042160"/>
            <a:ext cx="12191999" cy="4815840"/>
          </a:xfrm>
        </p:spPr>
        <p:txBody>
          <a:bodyPr/>
          <a:lstStyle/>
          <a:p>
            <a:r>
              <a:rPr lang="en-US" sz="2000" u="sng" dirty="0"/>
              <a:t>Case:6-q</a:t>
            </a:r>
            <a:r>
              <a:rPr lang="en-US" sz="1400" u="sng" dirty="0"/>
              <a:t>reff</a:t>
            </a:r>
            <a:r>
              <a:rPr lang="en-US" sz="2000" u="sng" dirty="0"/>
              <a:t>=6mm, p=50 at t=2s, v=0.1 at t=4</a:t>
            </a:r>
          </a:p>
          <a:p>
            <a:endParaRPr lang="en-US" sz="2400" u="sng" dirty="0"/>
          </a:p>
          <a:p>
            <a:endParaRPr lang="en-IN" dirty="0"/>
          </a:p>
        </p:txBody>
      </p:sp>
      <p:pic>
        <p:nvPicPr>
          <p:cNvPr id="5" name="Picture 4">
            <a:extLst>
              <a:ext uri="{FF2B5EF4-FFF2-40B4-BE49-F238E27FC236}">
                <a16:creationId xmlns:a16="http://schemas.microsoft.com/office/drawing/2014/main" id="{F45A15D9-4F40-4C09-B295-9C897061E75F}"/>
              </a:ext>
            </a:extLst>
          </p:cNvPr>
          <p:cNvPicPr>
            <a:picLocks noChangeAspect="1"/>
          </p:cNvPicPr>
          <p:nvPr/>
        </p:nvPicPr>
        <p:blipFill rotWithShape="1">
          <a:blip r:embed="rId2">
            <a:extLst>
              <a:ext uri="{28A0092B-C50C-407E-A947-70E740481C1C}">
                <a14:useLocalDpi xmlns:a14="http://schemas.microsoft.com/office/drawing/2010/main" val="0"/>
              </a:ext>
            </a:extLst>
          </a:blip>
          <a:srcRect l="2417" t="3438" r="1750" b="22331"/>
          <a:stretch/>
        </p:blipFill>
        <p:spPr>
          <a:xfrm>
            <a:off x="71120" y="2407920"/>
            <a:ext cx="6207760" cy="2235200"/>
          </a:xfrm>
          <a:prstGeom prst="rect">
            <a:avLst/>
          </a:prstGeom>
        </p:spPr>
      </p:pic>
      <p:pic>
        <p:nvPicPr>
          <p:cNvPr id="7" name="Picture 6">
            <a:extLst>
              <a:ext uri="{FF2B5EF4-FFF2-40B4-BE49-F238E27FC236}">
                <a16:creationId xmlns:a16="http://schemas.microsoft.com/office/drawing/2014/main" id="{ABF1B97C-600F-4FB0-BE22-08245C1062DF}"/>
              </a:ext>
            </a:extLst>
          </p:cNvPr>
          <p:cNvPicPr>
            <a:picLocks noChangeAspect="1"/>
          </p:cNvPicPr>
          <p:nvPr/>
        </p:nvPicPr>
        <p:blipFill rotWithShape="1">
          <a:blip r:embed="rId3">
            <a:extLst>
              <a:ext uri="{28A0092B-C50C-407E-A947-70E740481C1C}">
                <a14:useLocalDpi xmlns:a14="http://schemas.microsoft.com/office/drawing/2010/main" val="0"/>
              </a:ext>
            </a:extLst>
          </a:blip>
          <a:srcRect l="1666" t="3439" r="1583" b="20387"/>
          <a:stretch/>
        </p:blipFill>
        <p:spPr>
          <a:xfrm>
            <a:off x="6350000" y="2407920"/>
            <a:ext cx="5770880" cy="2235200"/>
          </a:xfrm>
          <a:prstGeom prst="rect">
            <a:avLst/>
          </a:prstGeom>
        </p:spPr>
      </p:pic>
      <p:pic>
        <p:nvPicPr>
          <p:cNvPr id="9" name="Picture 8">
            <a:extLst>
              <a:ext uri="{FF2B5EF4-FFF2-40B4-BE49-F238E27FC236}">
                <a16:creationId xmlns:a16="http://schemas.microsoft.com/office/drawing/2014/main" id="{DDD6B600-6EA5-4A51-BAAC-036E85255412}"/>
              </a:ext>
            </a:extLst>
          </p:cNvPr>
          <p:cNvPicPr>
            <a:picLocks noChangeAspect="1"/>
          </p:cNvPicPr>
          <p:nvPr/>
        </p:nvPicPr>
        <p:blipFill rotWithShape="1">
          <a:blip r:embed="rId4">
            <a:extLst>
              <a:ext uri="{28A0092B-C50C-407E-A947-70E740481C1C}">
                <a14:useLocalDpi xmlns:a14="http://schemas.microsoft.com/office/drawing/2010/main" val="0"/>
              </a:ext>
            </a:extLst>
          </a:blip>
          <a:srcRect l="2667" t="2000" r="1333" b="26044"/>
          <a:stretch/>
        </p:blipFill>
        <p:spPr>
          <a:xfrm>
            <a:off x="71120" y="4693920"/>
            <a:ext cx="6207760" cy="2113280"/>
          </a:xfrm>
          <a:prstGeom prst="rect">
            <a:avLst/>
          </a:prstGeom>
        </p:spPr>
      </p:pic>
      <p:pic>
        <p:nvPicPr>
          <p:cNvPr id="11" name="Picture 10">
            <a:extLst>
              <a:ext uri="{FF2B5EF4-FFF2-40B4-BE49-F238E27FC236}">
                <a16:creationId xmlns:a16="http://schemas.microsoft.com/office/drawing/2014/main" id="{81DFD094-5692-4D21-9514-B441D291C78A}"/>
              </a:ext>
            </a:extLst>
          </p:cNvPr>
          <p:cNvPicPr>
            <a:picLocks noChangeAspect="1"/>
          </p:cNvPicPr>
          <p:nvPr/>
        </p:nvPicPr>
        <p:blipFill rotWithShape="1">
          <a:blip r:embed="rId5">
            <a:extLst>
              <a:ext uri="{28A0092B-C50C-407E-A947-70E740481C1C}">
                <a14:useLocalDpi xmlns:a14="http://schemas.microsoft.com/office/drawing/2010/main" val="0"/>
              </a:ext>
            </a:extLst>
          </a:blip>
          <a:srcRect l="4167" t="1999" r="1250" b="26399"/>
          <a:stretch/>
        </p:blipFill>
        <p:spPr>
          <a:xfrm>
            <a:off x="6349999" y="4693920"/>
            <a:ext cx="5770880" cy="2113280"/>
          </a:xfrm>
          <a:prstGeom prst="rect">
            <a:avLst/>
          </a:prstGeom>
        </p:spPr>
      </p:pic>
    </p:spTree>
    <p:extLst>
      <p:ext uri="{BB962C8B-B14F-4D97-AF65-F5344CB8AC3E}">
        <p14:creationId xmlns:p14="http://schemas.microsoft.com/office/powerpoint/2010/main" val="242152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2B0AB-78BB-4031-BDCD-B589AD9EF5F1}"/>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sp>
        <p:nvSpPr>
          <p:cNvPr id="3" name="Content Placeholder 2">
            <a:extLst>
              <a:ext uri="{FF2B5EF4-FFF2-40B4-BE49-F238E27FC236}">
                <a16:creationId xmlns:a16="http://schemas.microsoft.com/office/drawing/2014/main" id="{82DB7FB0-F17F-4CCF-B7BE-72C674A2B6A8}"/>
              </a:ext>
            </a:extLst>
          </p:cNvPr>
          <p:cNvSpPr>
            <a:spLocks noGrp="1"/>
          </p:cNvSpPr>
          <p:nvPr>
            <p:ph idx="1"/>
          </p:nvPr>
        </p:nvSpPr>
        <p:spPr>
          <a:xfrm>
            <a:off x="81281" y="2082800"/>
            <a:ext cx="11998960" cy="4704080"/>
          </a:xfrm>
        </p:spPr>
        <p:txBody>
          <a:bodyPr/>
          <a:lstStyle/>
          <a:p>
            <a:pPr marL="0" indent="0">
              <a:buNone/>
            </a:pPr>
            <a:r>
              <a:rPr lang="en-US" u="sng" dirty="0"/>
              <a:t>4</a:t>
            </a:r>
            <a:r>
              <a:rPr lang="en-US" sz="2400" u="sng" dirty="0"/>
              <a:t>. According to conditions we have three cases for Q.4:</a:t>
            </a:r>
          </a:p>
          <a:p>
            <a:r>
              <a:rPr lang="en-US" sz="3200" dirty="0"/>
              <a:t>  q</a:t>
            </a:r>
            <a:r>
              <a:rPr lang="en-US" sz="1600" dirty="0"/>
              <a:t>reff</a:t>
            </a:r>
            <a:r>
              <a:rPr lang="en-US" dirty="0"/>
              <a:t> =                         </a:t>
            </a:r>
          </a:p>
          <a:p>
            <a:r>
              <a:rPr lang="en-US" sz="3200" dirty="0"/>
              <a:t>  q</a:t>
            </a:r>
            <a:r>
              <a:rPr lang="en-US" sz="1600" dirty="0"/>
              <a:t>reff </a:t>
            </a:r>
            <a:r>
              <a:rPr lang="en-US" sz="2000" dirty="0"/>
              <a:t>=                                     </a:t>
            </a:r>
            <a:endParaRPr lang="en-US" sz="2000" u="sng" dirty="0"/>
          </a:p>
          <a:p>
            <a:r>
              <a:rPr lang="en-US" sz="3200" dirty="0"/>
              <a:t>  q</a:t>
            </a:r>
            <a:r>
              <a:rPr lang="en-US" sz="1600" dirty="0"/>
              <a:t>reff </a:t>
            </a:r>
            <a:r>
              <a:rPr lang="en-US" sz="2000" dirty="0"/>
              <a:t>=</a:t>
            </a:r>
          </a:p>
          <a:p>
            <a:pPr marL="0" indent="0">
              <a:buNone/>
            </a:pPr>
            <a:endParaRPr lang="en-US" sz="1600" u="sng" dirty="0"/>
          </a:p>
          <a:p>
            <a:pPr marL="0" indent="0">
              <a:buNone/>
            </a:pPr>
            <a:endParaRPr lang="en-US" sz="1600" u="sng" dirty="0"/>
          </a:p>
          <a:p>
            <a:pPr marL="0" indent="0">
              <a:buNone/>
            </a:pPr>
            <a:r>
              <a:rPr lang="en-IN" dirty="0"/>
              <a:t> ∴  </a:t>
            </a:r>
            <a:r>
              <a:rPr lang="en-US" dirty="0"/>
              <a:t>∆ A=</a:t>
            </a:r>
            <a:r>
              <a:rPr lang="en-IN" dirty="0"/>
              <a:t> </a:t>
            </a:r>
          </a:p>
        </p:txBody>
      </p:sp>
      <p:pic>
        <p:nvPicPr>
          <p:cNvPr id="5" name="Picture 4">
            <a:extLst>
              <a:ext uri="{FF2B5EF4-FFF2-40B4-BE49-F238E27FC236}">
                <a16:creationId xmlns:a16="http://schemas.microsoft.com/office/drawing/2014/main" id="{8FDB6EDC-AD22-4C4F-8116-BB1F7F0A8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162" y="2592076"/>
            <a:ext cx="2173038" cy="596921"/>
          </a:xfrm>
          <a:prstGeom prst="rect">
            <a:avLst/>
          </a:prstGeom>
          <a:ln>
            <a:noFill/>
          </a:ln>
          <a:effectLst>
            <a:softEdge rad="112500"/>
          </a:effectLst>
        </p:spPr>
      </p:pic>
      <p:sp>
        <p:nvSpPr>
          <p:cNvPr id="6" name="Right Brace 5">
            <a:extLst>
              <a:ext uri="{FF2B5EF4-FFF2-40B4-BE49-F238E27FC236}">
                <a16:creationId xmlns:a16="http://schemas.microsoft.com/office/drawing/2014/main" id="{AC010AB2-A13F-40C4-B76B-DDB727384792}"/>
              </a:ext>
            </a:extLst>
          </p:cNvPr>
          <p:cNvSpPr/>
          <p:nvPr/>
        </p:nvSpPr>
        <p:spPr>
          <a:xfrm>
            <a:off x="3943757" y="2577805"/>
            <a:ext cx="337351" cy="506027"/>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IN"/>
          </a:p>
        </p:txBody>
      </p:sp>
      <p:sp>
        <p:nvSpPr>
          <p:cNvPr id="7" name="TextBox 6">
            <a:extLst>
              <a:ext uri="{FF2B5EF4-FFF2-40B4-BE49-F238E27FC236}">
                <a16:creationId xmlns:a16="http://schemas.microsoft.com/office/drawing/2014/main" id="{3E41ECC8-3C87-4C1D-A301-B51E83D62A72}"/>
              </a:ext>
            </a:extLst>
          </p:cNvPr>
          <p:cNvSpPr txBox="1"/>
          <p:nvPr/>
        </p:nvSpPr>
        <p:spPr>
          <a:xfrm>
            <a:off x="4331925" y="2646152"/>
            <a:ext cx="1864311" cy="369332"/>
          </a:xfrm>
          <a:prstGeom prst="rect">
            <a:avLst/>
          </a:prstGeom>
          <a:noFill/>
        </p:spPr>
        <p:txBody>
          <a:bodyPr wrap="square" rtlCol="0">
            <a:spAutoFit/>
          </a:bodyPr>
          <a:lstStyle/>
          <a:p>
            <a:r>
              <a:rPr lang="en-US" dirty="0"/>
              <a:t>P=0, v=0</a:t>
            </a:r>
            <a:endParaRPr lang="en-IN" dirty="0"/>
          </a:p>
        </p:txBody>
      </p:sp>
      <p:pic>
        <p:nvPicPr>
          <p:cNvPr id="8" name="Picture 7">
            <a:extLst>
              <a:ext uri="{FF2B5EF4-FFF2-40B4-BE49-F238E27FC236}">
                <a16:creationId xmlns:a16="http://schemas.microsoft.com/office/drawing/2014/main" id="{63FC646B-CB99-49DF-931A-F8175D18F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162" y="3213516"/>
            <a:ext cx="2173038" cy="596921"/>
          </a:xfrm>
          <a:prstGeom prst="rect">
            <a:avLst/>
          </a:prstGeom>
          <a:ln>
            <a:noFill/>
          </a:ln>
          <a:effectLst>
            <a:softEdge rad="112500"/>
          </a:effectLst>
        </p:spPr>
      </p:pic>
      <p:sp>
        <p:nvSpPr>
          <p:cNvPr id="9" name="Right Brace 8">
            <a:extLst>
              <a:ext uri="{FF2B5EF4-FFF2-40B4-BE49-F238E27FC236}">
                <a16:creationId xmlns:a16="http://schemas.microsoft.com/office/drawing/2014/main" id="{6BA81AB3-DD61-4BC5-86BA-8683DA71BF1B}"/>
              </a:ext>
            </a:extLst>
          </p:cNvPr>
          <p:cNvSpPr/>
          <p:nvPr/>
        </p:nvSpPr>
        <p:spPr>
          <a:xfrm>
            <a:off x="3943756" y="3129280"/>
            <a:ext cx="337351" cy="506027"/>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IN"/>
          </a:p>
        </p:txBody>
      </p:sp>
      <p:sp>
        <p:nvSpPr>
          <p:cNvPr id="10" name="TextBox 9">
            <a:extLst>
              <a:ext uri="{FF2B5EF4-FFF2-40B4-BE49-F238E27FC236}">
                <a16:creationId xmlns:a16="http://schemas.microsoft.com/office/drawing/2014/main" id="{46D16A82-D009-4E56-A9E4-D30B5D278573}"/>
              </a:ext>
            </a:extLst>
          </p:cNvPr>
          <p:cNvSpPr txBox="1"/>
          <p:nvPr/>
        </p:nvSpPr>
        <p:spPr>
          <a:xfrm>
            <a:off x="4281107" y="3197626"/>
            <a:ext cx="3098310" cy="369332"/>
          </a:xfrm>
          <a:prstGeom prst="rect">
            <a:avLst/>
          </a:prstGeom>
          <a:noFill/>
        </p:spPr>
        <p:txBody>
          <a:bodyPr wrap="square" rtlCol="0">
            <a:spAutoFit/>
          </a:bodyPr>
          <a:lstStyle/>
          <a:p>
            <a:r>
              <a:rPr lang="en-US" dirty="0"/>
              <a:t>P=50 at t=2s &amp; v=0.1 at t=4s</a:t>
            </a:r>
            <a:endParaRPr lang="en-IN" dirty="0"/>
          </a:p>
        </p:txBody>
      </p:sp>
      <p:pic>
        <p:nvPicPr>
          <p:cNvPr id="11" name="Picture 10">
            <a:extLst>
              <a:ext uri="{FF2B5EF4-FFF2-40B4-BE49-F238E27FC236}">
                <a16:creationId xmlns:a16="http://schemas.microsoft.com/office/drawing/2014/main" id="{44065D1D-8652-4C72-AB85-E470BA5FC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162" y="3838934"/>
            <a:ext cx="2173038" cy="596921"/>
          </a:xfrm>
          <a:prstGeom prst="rect">
            <a:avLst/>
          </a:prstGeom>
          <a:ln>
            <a:noFill/>
          </a:ln>
          <a:effectLst>
            <a:softEdge rad="112500"/>
          </a:effectLst>
        </p:spPr>
      </p:pic>
      <p:sp>
        <p:nvSpPr>
          <p:cNvPr id="12" name="Right Brace 11">
            <a:extLst>
              <a:ext uri="{FF2B5EF4-FFF2-40B4-BE49-F238E27FC236}">
                <a16:creationId xmlns:a16="http://schemas.microsoft.com/office/drawing/2014/main" id="{FA09144F-83E5-495F-AE06-124CCCF3FF52}"/>
              </a:ext>
            </a:extLst>
          </p:cNvPr>
          <p:cNvSpPr/>
          <p:nvPr/>
        </p:nvSpPr>
        <p:spPr>
          <a:xfrm>
            <a:off x="3943755" y="3687551"/>
            <a:ext cx="337351" cy="506027"/>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IN"/>
          </a:p>
        </p:txBody>
      </p:sp>
      <p:sp>
        <p:nvSpPr>
          <p:cNvPr id="13" name="TextBox 12">
            <a:extLst>
              <a:ext uri="{FF2B5EF4-FFF2-40B4-BE49-F238E27FC236}">
                <a16:creationId xmlns:a16="http://schemas.microsoft.com/office/drawing/2014/main" id="{EBFB3753-0024-44B0-94AB-2BD2BFD251AB}"/>
              </a:ext>
            </a:extLst>
          </p:cNvPr>
          <p:cNvSpPr txBox="1"/>
          <p:nvPr/>
        </p:nvSpPr>
        <p:spPr>
          <a:xfrm>
            <a:off x="4281106" y="3755898"/>
            <a:ext cx="4158402" cy="369332"/>
          </a:xfrm>
          <a:prstGeom prst="rect">
            <a:avLst/>
          </a:prstGeom>
          <a:noFill/>
        </p:spPr>
        <p:txBody>
          <a:bodyPr wrap="square" rtlCol="0">
            <a:spAutoFit/>
          </a:bodyPr>
          <a:lstStyle/>
          <a:p>
            <a:r>
              <a:rPr lang="en-US" dirty="0"/>
              <a:t>P=50 at t=2s &amp; v=0.1 at t=4s with ‘∆ A’</a:t>
            </a:r>
            <a:endParaRPr lang="en-IN" dirty="0"/>
          </a:p>
        </p:txBody>
      </p:sp>
      <p:pic>
        <p:nvPicPr>
          <p:cNvPr id="15" name="Picture 14">
            <a:extLst>
              <a:ext uri="{FF2B5EF4-FFF2-40B4-BE49-F238E27FC236}">
                <a16:creationId xmlns:a16="http://schemas.microsoft.com/office/drawing/2014/main" id="{04946C64-BA18-4659-83FB-4D7A3998854E}"/>
              </a:ext>
            </a:extLst>
          </p:cNvPr>
          <p:cNvPicPr>
            <a:picLocks noChangeAspect="1"/>
          </p:cNvPicPr>
          <p:nvPr/>
        </p:nvPicPr>
        <p:blipFill rotWithShape="1">
          <a:blip r:embed="rId3">
            <a:extLst>
              <a:ext uri="{28A0092B-C50C-407E-A947-70E740481C1C}">
                <a14:useLocalDpi xmlns:a14="http://schemas.microsoft.com/office/drawing/2010/main" val="0"/>
              </a:ext>
            </a:extLst>
          </a:blip>
          <a:srcRect t="5885"/>
          <a:stretch/>
        </p:blipFill>
        <p:spPr>
          <a:xfrm>
            <a:off x="1586162" y="4789823"/>
            <a:ext cx="2173038" cy="1366520"/>
          </a:xfrm>
          <a:prstGeom prst="rect">
            <a:avLst/>
          </a:prstGeom>
          <a:ln>
            <a:noFill/>
          </a:ln>
          <a:effectLst>
            <a:softEdge rad="112500"/>
          </a:effectLst>
        </p:spPr>
      </p:pic>
      <p:pic>
        <p:nvPicPr>
          <p:cNvPr id="21" name="Picture 20">
            <a:extLst>
              <a:ext uri="{FF2B5EF4-FFF2-40B4-BE49-F238E27FC236}">
                <a16:creationId xmlns:a16="http://schemas.microsoft.com/office/drawing/2014/main" id="{4F31E171-3EF0-414D-842C-0B79650873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743" y="3197626"/>
            <a:ext cx="3730498" cy="3497814"/>
          </a:xfrm>
          <a:prstGeom prst="rect">
            <a:avLst/>
          </a:prstGeom>
          <a:ln>
            <a:noFill/>
          </a:ln>
          <a:effectLst>
            <a:softEdge rad="112500"/>
          </a:effectLst>
        </p:spPr>
      </p:pic>
      <p:pic>
        <p:nvPicPr>
          <p:cNvPr id="23" name="Picture 22">
            <a:extLst>
              <a:ext uri="{FF2B5EF4-FFF2-40B4-BE49-F238E27FC236}">
                <a16:creationId xmlns:a16="http://schemas.microsoft.com/office/drawing/2014/main" id="{22094A5C-505D-43BD-810A-1DB75FD7C8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5661" y="4193576"/>
            <a:ext cx="3631859" cy="2501864"/>
          </a:xfrm>
          <a:prstGeom prst="rect">
            <a:avLst/>
          </a:prstGeom>
          <a:ln>
            <a:noFill/>
          </a:ln>
          <a:effectLst>
            <a:softEdge rad="112500"/>
          </a:effectLst>
        </p:spPr>
      </p:pic>
    </p:spTree>
    <p:extLst>
      <p:ext uri="{BB962C8B-B14F-4D97-AF65-F5344CB8AC3E}">
        <p14:creationId xmlns:p14="http://schemas.microsoft.com/office/powerpoint/2010/main" val="2860644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7CA9-05B8-4CC3-891B-C886D00424B4}"/>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sp>
        <p:nvSpPr>
          <p:cNvPr id="3" name="Content Placeholder 2">
            <a:extLst>
              <a:ext uri="{FF2B5EF4-FFF2-40B4-BE49-F238E27FC236}">
                <a16:creationId xmlns:a16="http://schemas.microsoft.com/office/drawing/2014/main" id="{0DAEB548-65B8-461C-AC26-32A0BA10811A}"/>
              </a:ext>
            </a:extLst>
          </p:cNvPr>
          <p:cNvSpPr>
            <a:spLocks noGrp="1"/>
          </p:cNvSpPr>
          <p:nvPr>
            <p:ph idx="1"/>
          </p:nvPr>
        </p:nvSpPr>
        <p:spPr>
          <a:xfrm>
            <a:off x="0" y="2032000"/>
            <a:ext cx="12120879" cy="4826000"/>
          </a:xfrm>
        </p:spPr>
        <p:txBody>
          <a:bodyPr/>
          <a:lstStyle/>
          <a:p>
            <a:r>
              <a:rPr lang="en-US" sz="2000" u="sng" dirty="0"/>
              <a:t>Case:1-q</a:t>
            </a:r>
            <a:r>
              <a:rPr lang="en-US" sz="1400" u="sng" dirty="0"/>
              <a:t>reff</a:t>
            </a:r>
            <a:r>
              <a:rPr lang="en-US" sz="2000" u="sng" dirty="0"/>
              <a:t>=                       , p=0, v=0</a:t>
            </a:r>
            <a:r>
              <a:rPr lang="en-US" sz="2400" u="sng" dirty="0"/>
              <a:t> </a:t>
            </a:r>
            <a:r>
              <a:rPr lang="en-US" sz="2000" u="sng" dirty="0"/>
              <a:t>&amp; fr=10hz, A =2</a:t>
            </a:r>
          </a:p>
          <a:p>
            <a:endParaRPr lang="en-IN" dirty="0"/>
          </a:p>
        </p:txBody>
      </p:sp>
      <p:pic>
        <p:nvPicPr>
          <p:cNvPr id="4" name="Picture 3">
            <a:extLst>
              <a:ext uri="{FF2B5EF4-FFF2-40B4-BE49-F238E27FC236}">
                <a16:creationId xmlns:a16="http://schemas.microsoft.com/office/drawing/2014/main" id="{21033946-2A31-4769-A41C-C4F67D51B84C}"/>
              </a:ext>
            </a:extLst>
          </p:cNvPr>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447800" y="1960879"/>
            <a:ext cx="1858078" cy="464841"/>
          </a:xfrm>
          <a:prstGeom prst="rect">
            <a:avLst/>
          </a:prstGeom>
          <a:ln>
            <a:noFill/>
          </a:ln>
          <a:effectLst>
            <a:softEdge rad="112500"/>
          </a:effectLst>
        </p:spPr>
      </p:pic>
      <p:pic>
        <p:nvPicPr>
          <p:cNvPr id="6" name="Picture 5">
            <a:extLst>
              <a:ext uri="{FF2B5EF4-FFF2-40B4-BE49-F238E27FC236}">
                <a16:creationId xmlns:a16="http://schemas.microsoft.com/office/drawing/2014/main" id="{58623211-E5DD-4602-B9B3-EA5245DEBE69}"/>
              </a:ext>
            </a:extLst>
          </p:cNvPr>
          <p:cNvPicPr>
            <a:picLocks noChangeAspect="1"/>
          </p:cNvPicPr>
          <p:nvPr/>
        </p:nvPicPr>
        <p:blipFill rotWithShape="1">
          <a:blip r:embed="rId3">
            <a:extLst>
              <a:ext uri="{28A0092B-C50C-407E-A947-70E740481C1C}">
                <a14:useLocalDpi xmlns:a14="http://schemas.microsoft.com/office/drawing/2010/main" val="0"/>
              </a:ext>
            </a:extLst>
          </a:blip>
          <a:srcRect l="1666" t="1977" b="33643"/>
          <a:stretch/>
        </p:blipFill>
        <p:spPr>
          <a:xfrm>
            <a:off x="71121" y="2425721"/>
            <a:ext cx="6156959" cy="2075159"/>
          </a:xfrm>
          <a:prstGeom prst="rect">
            <a:avLst/>
          </a:prstGeom>
        </p:spPr>
      </p:pic>
      <p:pic>
        <p:nvPicPr>
          <p:cNvPr id="8" name="Picture 7">
            <a:extLst>
              <a:ext uri="{FF2B5EF4-FFF2-40B4-BE49-F238E27FC236}">
                <a16:creationId xmlns:a16="http://schemas.microsoft.com/office/drawing/2014/main" id="{06A3575A-4825-4B03-8374-EF97F474FCD8}"/>
              </a:ext>
            </a:extLst>
          </p:cNvPr>
          <p:cNvPicPr>
            <a:picLocks noChangeAspect="1"/>
          </p:cNvPicPr>
          <p:nvPr/>
        </p:nvPicPr>
        <p:blipFill rotWithShape="1">
          <a:blip r:embed="rId4">
            <a:extLst>
              <a:ext uri="{28A0092B-C50C-407E-A947-70E740481C1C}">
                <a14:useLocalDpi xmlns:a14="http://schemas.microsoft.com/office/drawing/2010/main" val="0"/>
              </a:ext>
            </a:extLst>
          </a:blip>
          <a:srcRect l="2250" t="2677" r="583" b="30144"/>
          <a:stretch/>
        </p:blipFill>
        <p:spPr>
          <a:xfrm>
            <a:off x="6299201" y="2425720"/>
            <a:ext cx="5821678" cy="2075159"/>
          </a:xfrm>
          <a:prstGeom prst="rect">
            <a:avLst/>
          </a:prstGeom>
        </p:spPr>
      </p:pic>
      <p:pic>
        <p:nvPicPr>
          <p:cNvPr id="10" name="Picture 9">
            <a:extLst>
              <a:ext uri="{FF2B5EF4-FFF2-40B4-BE49-F238E27FC236}">
                <a16:creationId xmlns:a16="http://schemas.microsoft.com/office/drawing/2014/main" id="{ED2D0353-FB50-4F44-A858-3B784FC9CC0D}"/>
              </a:ext>
            </a:extLst>
          </p:cNvPr>
          <p:cNvPicPr>
            <a:picLocks noChangeAspect="1"/>
          </p:cNvPicPr>
          <p:nvPr/>
        </p:nvPicPr>
        <p:blipFill rotWithShape="1">
          <a:blip r:embed="rId5">
            <a:extLst>
              <a:ext uri="{28A0092B-C50C-407E-A947-70E740481C1C}">
                <a14:useLocalDpi xmlns:a14="http://schemas.microsoft.com/office/drawing/2010/main" val="0"/>
              </a:ext>
            </a:extLst>
          </a:blip>
          <a:srcRect l="3166" t="753" b="31543"/>
          <a:stretch/>
        </p:blipFill>
        <p:spPr>
          <a:xfrm>
            <a:off x="71121" y="4572000"/>
            <a:ext cx="6156959" cy="2184399"/>
          </a:xfrm>
          <a:prstGeom prst="rect">
            <a:avLst/>
          </a:prstGeom>
        </p:spPr>
      </p:pic>
      <p:pic>
        <p:nvPicPr>
          <p:cNvPr id="12" name="Picture 11">
            <a:extLst>
              <a:ext uri="{FF2B5EF4-FFF2-40B4-BE49-F238E27FC236}">
                <a16:creationId xmlns:a16="http://schemas.microsoft.com/office/drawing/2014/main" id="{2741342D-C310-4CE0-81C8-8AD6EDAAF24A}"/>
              </a:ext>
            </a:extLst>
          </p:cNvPr>
          <p:cNvPicPr>
            <a:picLocks noChangeAspect="1"/>
          </p:cNvPicPr>
          <p:nvPr/>
        </p:nvPicPr>
        <p:blipFill rotWithShape="1">
          <a:blip r:embed="rId6">
            <a:extLst>
              <a:ext uri="{28A0092B-C50C-407E-A947-70E740481C1C}">
                <a14:useLocalDpi xmlns:a14="http://schemas.microsoft.com/office/drawing/2010/main" val="0"/>
              </a:ext>
            </a:extLst>
          </a:blip>
          <a:srcRect l="2250" b="30319"/>
          <a:stretch/>
        </p:blipFill>
        <p:spPr>
          <a:xfrm>
            <a:off x="6299200" y="4571999"/>
            <a:ext cx="5821679" cy="2184399"/>
          </a:xfrm>
          <a:prstGeom prst="rect">
            <a:avLst/>
          </a:prstGeom>
        </p:spPr>
      </p:pic>
    </p:spTree>
    <p:extLst>
      <p:ext uri="{BB962C8B-B14F-4D97-AF65-F5344CB8AC3E}">
        <p14:creationId xmlns:p14="http://schemas.microsoft.com/office/powerpoint/2010/main" val="3550115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5646-2C68-4E24-8925-4FAEBB4B77F6}"/>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pic>
        <p:nvPicPr>
          <p:cNvPr id="4" name="Content Placeholder 3">
            <a:extLst>
              <a:ext uri="{FF2B5EF4-FFF2-40B4-BE49-F238E27FC236}">
                <a16:creationId xmlns:a16="http://schemas.microsoft.com/office/drawing/2014/main" id="{4BEDFEF3-CDEC-452A-AAE1-C20F43E38865}"/>
              </a:ext>
            </a:extLst>
          </p:cNvPr>
          <p:cNvPicPr>
            <a:picLocks noGrp="1" noChangeAspect="1"/>
          </p:cNvPicPr>
          <p:nvPr>
            <p:ph idx="1"/>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789362" y="1948603"/>
            <a:ext cx="1562235" cy="497788"/>
          </a:xfrm>
          <a:prstGeom prst="rect">
            <a:avLst/>
          </a:prstGeom>
          <a:ln>
            <a:noFill/>
          </a:ln>
          <a:effectLst>
            <a:softEdge rad="112500"/>
          </a:effectLst>
        </p:spPr>
      </p:pic>
      <p:sp>
        <p:nvSpPr>
          <p:cNvPr id="6" name="TextBox 5">
            <a:extLst>
              <a:ext uri="{FF2B5EF4-FFF2-40B4-BE49-F238E27FC236}">
                <a16:creationId xmlns:a16="http://schemas.microsoft.com/office/drawing/2014/main" id="{737740BF-8FD4-4ED1-A0E9-0E1819036E12}"/>
              </a:ext>
            </a:extLst>
          </p:cNvPr>
          <p:cNvSpPr txBox="1"/>
          <p:nvPr/>
        </p:nvSpPr>
        <p:spPr>
          <a:xfrm>
            <a:off x="90236" y="1983204"/>
            <a:ext cx="8240964" cy="400110"/>
          </a:xfrm>
          <a:prstGeom prst="rect">
            <a:avLst/>
          </a:prstGeom>
          <a:noFill/>
        </p:spPr>
        <p:txBody>
          <a:bodyPr wrap="square">
            <a:spAutoFit/>
          </a:bodyPr>
          <a:lstStyle/>
          <a:p>
            <a:pPr marL="285750" indent="-285750">
              <a:buFont typeface="Arial" panose="020B0604020202020204" pitchFamily="34" charset="0"/>
              <a:buChar char="•"/>
            </a:pPr>
            <a:r>
              <a:rPr lang="en-US" sz="2000" u="sng" dirty="0"/>
              <a:t>Case:2-q</a:t>
            </a:r>
            <a:r>
              <a:rPr lang="en-US" sz="1400" u="sng" dirty="0"/>
              <a:t>reff</a:t>
            </a:r>
            <a:r>
              <a:rPr lang="en-US" sz="2000" u="sng" dirty="0"/>
              <a:t>=                  , p=50 at t=2s, v=0.1 at t=4 &amp; fr=10hz, A =2</a:t>
            </a:r>
          </a:p>
        </p:txBody>
      </p:sp>
      <p:pic>
        <p:nvPicPr>
          <p:cNvPr id="8" name="Picture 7">
            <a:extLst>
              <a:ext uri="{FF2B5EF4-FFF2-40B4-BE49-F238E27FC236}">
                <a16:creationId xmlns:a16="http://schemas.microsoft.com/office/drawing/2014/main" id="{D613A313-E06C-4139-B1C3-910A03443320}"/>
              </a:ext>
            </a:extLst>
          </p:cNvPr>
          <p:cNvPicPr>
            <a:picLocks noChangeAspect="1"/>
          </p:cNvPicPr>
          <p:nvPr/>
        </p:nvPicPr>
        <p:blipFill rotWithShape="1">
          <a:blip r:embed="rId3">
            <a:extLst>
              <a:ext uri="{28A0092B-C50C-407E-A947-70E740481C1C}">
                <a14:useLocalDpi xmlns:a14="http://schemas.microsoft.com/office/drawing/2010/main" val="0"/>
              </a:ext>
            </a:extLst>
          </a:blip>
          <a:srcRect l="4916" t="2678" r="740" b="32943"/>
          <a:stretch/>
        </p:blipFill>
        <p:spPr>
          <a:xfrm>
            <a:off x="90236" y="2417915"/>
            <a:ext cx="6442644" cy="2133765"/>
          </a:xfrm>
          <a:prstGeom prst="rect">
            <a:avLst/>
          </a:prstGeom>
        </p:spPr>
      </p:pic>
      <p:pic>
        <p:nvPicPr>
          <p:cNvPr id="10" name="Picture 9">
            <a:extLst>
              <a:ext uri="{FF2B5EF4-FFF2-40B4-BE49-F238E27FC236}">
                <a16:creationId xmlns:a16="http://schemas.microsoft.com/office/drawing/2014/main" id="{CD67DF12-08CD-4530-8D05-B0DD39FB3D69}"/>
              </a:ext>
            </a:extLst>
          </p:cNvPr>
          <p:cNvPicPr>
            <a:picLocks noChangeAspect="1"/>
          </p:cNvPicPr>
          <p:nvPr/>
        </p:nvPicPr>
        <p:blipFill rotWithShape="1">
          <a:blip r:embed="rId4">
            <a:extLst>
              <a:ext uri="{28A0092B-C50C-407E-A947-70E740481C1C}">
                <a14:useLocalDpi xmlns:a14="http://schemas.microsoft.com/office/drawing/2010/main" val="0"/>
              </a:ext>
            </a:extLst>
          </a:blip>
          <a:srcRect l="1656" t="-243" r="510" b="31001"/>
          <a:stretch/>
        </p:blipFill>
        <p:spPr>
          <a:xfrm>
            <a:off x="6604000" y="2407612"/>
            <a:ext cx="5497764" cy="2144068"/>
          </a:xfrm>
          <a:prstGeom prst="rect">
            <a:avLst/>
          </a:prstGeom>
        </p:spPr>
      </p:pic>
      <p:pic>
        <p:nvPicPr>
          <p:cNvPr id="12" name="Picture 11">
            <a:extLst>
              <a:ext uri="{FF2B5EF4-FFF2-40B4-BE49-F238E27FC236}">
                <a16:creationId xmlns:a16="http://schemas.microsoft.com/office/drawing/2014/main" id="{126AD234-F2DA-49A2-AD59-0BB27E43344E}"/>
              </a:ext>
            </a:extLst>
          </p:cNvPr>
          <p:cNvPicPr>
            <a:picLocks noChangeAspect="1"/>
          </p:cNvPicPr>
          <p:nvPr/>
        </p:nvPicPr>
        <p:blipFill rotWithShape="1">
          <a:blip r:embed="rId5">
            <a:extLst>
              <a:ext uri="{28A0092B-C50C-407E-A947-70E740481C1C}">
                <a14:useLocalDpi xmlns:a14="http://schemas.microsoft.com/office/drawing/2010/main" val="0"/>
              </a:ext>
            </a:extLst>
          </a:blip>
          <a:srcRect l="1665" r="740" b="38891"/>
          <a:stretch/>
        </p:blipFill>
        <p:spPr>
          <a:xfrm>
            <a:off x="90236" y="4586281"/>
            <a:ext cx="6442644" cy="2133765"/>
          </a:xfrm>
          <a:prstGeom prst="rect">
            <a:avLst/>
          </a:prstGeom>
        </p:spPr>
      </p:pic>
      <p:pic>
        <p:nvPicPr>
          <p:cNvPr id="14" name="Picture 13">
            <a:extLst>
              <a:ext uri="{FF2B5EF4-FFF2-40B4-BE49-F238E27FC236}">
                <a16:creationId xmlns:a16="http://schemas.microsoft.com/office/drawing/2014/main" id="{3832F6D4-AFA5-4E19-BD3A-25FEF34FD3D1}"/>
              </a:ext>
            </a:extLst>
          </p:cNvPr>
          <p:cNvPicPr>
            <a:picLocks noChangeAspect="1"/>
          </p:cNvPicPr>
          <p:nvPr/>
        </p:nvPicPr>
        <p:blipFill rotWithShape="1">
          <a:blip r:embed="rId6">
            <a:extLst>
              <a:ext uri="{28A0092B-C50C-407E-A947-70E740481C1C}">
                <a14:useLocalDpi xmlns:a14="http://schemas.microsoft.com/office/drawing/2010/main" val="0"/>
              </a:ext>
            </a:extLst>
          </a:blip>
          <a:srcRect l="2666" t="1278" r="740" b="28220"/>
          <a:stretch/>
        </p:blipFill>
        <p:spPr>
          <a:xfrm>
            <a:off x="6604000" y="4586281"/>
            <a:ext cx="5497764" cy="2133766"/>
          </a:xfrm>
          <a:prstGeom prst="rect">
            <a:avLst/>
          </a:prstGeom>
        </p:spPr>
      </p:pic>
    </p:spTree>
    <p:extLst>
      <p:ext uri="{BB962C8B-B14F-4D97-AF65-F5344CB8AC3E}">
        <p14:creationId xmlns:p14="http://schemas.microsoft.com/office/powerpoint/2010/main" val="3408598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F413D-DFC2-40B0-87A9-0F2B62BE4BF0}"/>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sp>
        <p:nvSpPr>
          <p:cNvPr id="3" name="Content Placeholder 2">
            <a:extLst>
              <a:ext uri="{FF2B5EF4-FFF2-40B4-BE49-F238E27FC236}">
                <a16:creationId xmlns:a16="http://schemas.microsoft.com/office/drawing/2014/main" id="{F58183E5-14CD-4DE4-93C5-1795C1702235}"/>
              </a:ext>
            </a:extLst>
          </p:cNvPr>
          <p:cNvSpPr>
            <a:spLocks noGrp="1"/>
          </p:cNvSpPr>
          <p:nvPr>
            <p:ph idx="1"/>
          </p:nvPr>
        </p:nvSpPr>
        <p:spPr>
          <a:xfrm>
            <a:off x="0" y="2021840"/>
            <a:ext cx="12191999" cy="4836160"/>
          </a:xfrm>
        </p:spPr>
        <p:txBody>
          <a:bodyPr/>
          <a:lstStyle/>
          <a:p>
            <a:r>
              <a:rPr lang="en-US" sz="2000" u="sng" dirty="0"/>
              <a:t>Case:3-q</a:t>
            </a:r>
            <a:r>
              <a:rPr lang="en-US" sz="1400" u="sng" dirty="0"/>
              <a:t>reff</a:t>
            </a:r>
            <a:r>
              <a:rPr lang="en-US" sz="2000" u="sng" dirty="0"/>
              <a:t>=                      , p=50 at t=2s, v=0.1 at t=4 &amp; fr=10hz, A =2 with ∆ A</a:t>
            </a:r>
          </a:p>
          <a:p>
            <a:endParaRPr lang="en-IN" dirty="0"/>
          </a:p>
        </p:txBody>
      </p:sp>
      <p:pic>
        <p:nvPicPr>
          <p:cNvPr id="4" name="Picture 3">
            <a:extLst>
              <a:ext uri="{FF2B5EF4-FFF2-40B4-BE49-F238E27FC236}">
                <a16:creationId xmlns:a16="http://schemas.microsoft.com/office/drawing/2014/main" id="{CF251895-9759-41E5-B8BF-BD13B168B9CD}"/>
              </a:ext>
            </a:extLst>
          </p:cNvPr>
          <p:cNvPicPr>
            <a:picLocks noChangeAspect="1"/>
          </p:cNvPicPr>
          <p:nvPr/>
        </p:nvPicPr>
        <p:blipFill>
          <a:blip r:embed="rId2"/>
          <a:stretch>
            <a:fillRect/>
          </a:stretch>
        </p:blipFill>
        <p:spPr>
          <a:xfrm>
            <a:off x="1681394" y="2021840"/>
            <a:ext cx="1783166" cy="396274"/>
          </a:xfrm>
          <a:prstGeom prst="rect">
            <a:avLst/>
          </a:prstGeom>
        </p:spPr>
      </p:pic>
      <p:pic>
        <p:nvPicPr>
          <p:cNvPr id="6" name="Picture 5">
            <a:extLst>
              <a:ext uri="{FF2B5EF4-FFF2-40B4-BE49-F238E27FC236}">
                <a16:creationId xmlns:a16="http://schemas.microsoft.com/office/drawing/2014/main" id="{EC22A1DB-0C52-490B-B918-DF7048F88885}"/>
              </a:ext>
            </a:extLst>
          </p:cNvPr>
          <p:cNvPicPr>
            <a:picLocks noChangeAspect="1"/>
          </p:cNvPicPr>
          <p:nvPr/>
        </p:nvPicPr>
        <p:blipFill rotWithShape="1">
          <a:blip r:embed="rId3">
            <a:extLst>
              <a:ext uri="{28A0092B-C50C-407E-A947-70E740481C1C}">
                <a14:useLocalDpi xmlns:a14="http://schemas.microsoft.com/office/drawing/2010/main" val="0"/>
              </a:ext>
            </a:extLst>
          </a:blip>
          <a:srcRect l="2750" t="2153" r="416" b="34343"/>
          <a:stretch/>
        </p:blipFill>
        <p:spPr>
          <a:xfrm>
            <a:off x="45720" y="2418114"/>
            <a:ext cx="6096000" cy="2118612"/>
          </a:xfrm>
          <a:prstGeom prst="rect">
            <a:avLst/>
          </a:prstGeom>
        </p:spPr>
      </p:pic>
      <p:pic>
        <p:nvPicPr>
          <p:cNvPr id="8" name="Picture 7">
            <a:extLst>
              <a:ext uri="{FF2B5EF4-FFF2-40B4-BE49-F238E27FC236}">
                <a16:creationId xmlns:a16="http://schemas.microsoft.com/office/drawing/2014/main" id="{112077F5-9EA2-4982-A4E2-E4922401CC26}"/>
              </a:ext>
            </a:extLst>
          </p:cNvPr>
          <p:cNvPicPr>
            <a:picLocks noChangeAspect="1"/>
          </p:cNvPicPr>
          <p:nvPr/>
        </p:nvPicPr>
        <p:blipFill rotWithShape="1">
          <a:blip r:embed="rId4">
            <a:extLst>
              <a:ext uri="{28A0092B-C50C-407E-A947-70E740481C1C}">
                <a14:useLocalDpi xmlns:a14="http://schemas.microsoft.com/office/drawing/2010/main" val="0"/>
              </a:ext>
            </a:extLst>
          </a:blip>
          <a:srcRect l="3583" t="1978" r="666" b="30668"/>
          <a:stretch/>
        </p:blipFill>
        <p:spPr>
          <a:xfrm>
            <a:off x="6210299" y="2418114"/>
            <a:ext cx="5913120" cy="2118612"/>
          </a:xfrm>
          <a:prstGeom prst="rect">
            <a:avLst/>
          </a:prstGeom>
        </p:spPr>
      </p:pic>
      <p:pic>
        <p:nvPicPr>
          <p:cNvPr id="10" name="Picture 9">
            <a:extLst>
              <a:ext uri="{FF2B5EF4-FFF2-40B4-BE49-F238E27FC236}">
                <a16:creationId xmlns:a16="http://schemas.microsoft.com/office/drawing/2014/main" id="{124FF03F-D206-4588-8126-9673B316F987}"/>
              </a:ext>
            </a:extLst>
          </p:cNvPr>
          <p:cNvPicPr>
            <a:picLocks noChangeAspect="1"/>
          </p:cNvPicPr>
          <p:nvPr/>
        </p:nvPicPr>
        <p:blipFill rotWithShape="1">
          <a:blip r:embed="rId5">
            <a:extLst>
              <a:ext uri="{28A0092B-C50C-407E-A947-70E740481C1C}">
                <a14:useLocalDpi xmlns:a14="http://schemas.microsoft.com/office/drawing/2010/main" val="0"/>
              </a:ext>
            </a:extLst>
          </a:blip>
          <a:srcRect l="1666" b="31718"/>
          <a:stretch/>
        </p:blipFill>
        <p:spPr>
          <a:xfrm>
            <a:off x="45720" y="4582244"/>
            <a:ext cx="6096000" cy="2230237"/>
          </a:xfrm>
          <a:prstGeom prst="rect">
            <a:avLst/>
          </a:prstGeom>
        </p:spPr>
      </p:pic>
      <p:pic>
        <p:nvPicPr>
          <p:cNvPr id="12" name="Picture 11">
            <a:extLst>
              <a:ext uri="{FF2B5EF4-FFF2-40B4-BE49-F238E27FC236}">
                <a16:creationId xmlns:a16="http://schemas.microsoft.com/office/drawing/2014/main" id="{AF32325C-24A5-4FF1-BF4F-8B9D864164E7}"/>
              </a:ext>
            </a:extLst>
          </p:cNvPr>
          <p:cNvPicPr>
            <a:picLocks noChangeAspect="1"/>
          </p:cNvPicPr>
          <p:nvPr/>
        </p:nvPicPr>
        <p:blipFill rotWithShape="1">
          <a:blip r:embed="rId6">
            <a:extLst>
              <a:ext uri="{28A0092B-C50C-407E-A947-70E740481C1C}">
                <a14:useLocalDpi xmlns:a14="http://schemas.microsoft.com/office/drawing/2010/main" val="0"/>
              </a:ext>
            </a:extLst>
          </a:blip>
          <a:srcRect l="1500" b="32593"/>
          <a:stretch/>
        </p:blipFill>
        <p:spPr>
          <a:xfrm>
            <a:off x="6210299" y="4589653"/>
            <a:ext cx="5913120" cy="2222827"/>
          </a:xfrm>
          <a:prstGeom prst="rect">
            <a:avLst/>
          </a:prstGeom>
        </p:spPr>
      </p:pic>
    </p:spTree>
    <p:extLst>
      <p:ext uri="{BB962C8B-B14F-4D97-AF65-F5344CB8AC3E}">
        <p14:creationId xmlns:p14="http://schemas.microsoft.com/office/powerpoint/2010/main" val="315336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71D89-772E-4792-B5B1-D3FE2D2347DD}"/>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LITERATURE REVIEW</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a:extLst>
              <a:ext uri="{FF2B5EF4-FFF2-40B4-BE49-F238E27FC236}">
                <a16:creationId xmlns:a16="http://schemas.microsoft.com/office/drawing/2014/main" id="{34C4180D-F1D2-430B-BC97-38F02224C1E4}"/>
              </a:ext>
            </a:extLst>
          </p:cNvPr>
          <p:cNvSpPr>
            <a:spLocks noGrp="1"/>
          </p:cNvSpPr>
          <p:nvPr>
            <p:ph idx="1"/>
          </p:nvPr>
        </p:nvSpPr>
        <p:spPr>
          <a:xfrm>
            <a:off x="221941" y="2006353"/>
            <a:ext cx="11718525" cy="4767310"/>
          </a:xfrm>
          <a:noFill/>
        </p:spPr>
        <p:txBody>
          <a:bodyPr>
            <a:normAutofit fontScale="92500"/>
          </a:bodyPr>
          <a:lstStyle/>
          <a:p>
            <a:pPr marL="0" indent="0">
              <a:buNone/>
            </a:pPr>
            <a:r>
              <a:rPr lang="en-US" dirty="0"/>
              <a:t>Magnetic levitation:</a:t>
            </a:r>
          </a:p>
          <a:p>
            <a:r>
              <a:rPr lang="en-US" sz="2000" dirty="0"/>
              <a:t>Magnetic levitation (maglev) or magnetic suspension is a method by which an object is suspended with no support other than magnetic fields. Magnetic force is used to counteract the effects of the gravitational force and any other forces.</a:t>
            </a:r>
          </a:p>
          <a:p>
            <a:pPr marL="0" indent="0">
              <a:buNone/>
            </a:pPr>
            <a:r>
              <a:rPr lang="en-IN" dirty="0"/>
              <a:t>Challenges in magnetic levitation:</a:t>
            </a:r>
          </a:p>
          <a:p>
            <a:r>
              <a:rPr lang="en-US" sz="2000" dirty="0"/>
              <a:t>The two primary issues involved in magnetic levitation are lifting forces which provides an upward force sufficient to counteract gravity, and stability which ensure that the system does not spontaneously slide or flip into a configuration where the lift is neutralized.</a:t>
            </a:r>
            <a:endParaRPr lang="en-IN" sz="2000" dirty="0"/>
          </a:p>
          <a:p>
            <a:pPr marL="0" indent="0">
              <a:buNone/>
            </a:pPr>
            <a:r>
              <a:rPr lang="en-IN" dirty="0"/>
              <a:t>History of magnetic levitation:</a:t>
            </a:r>
          </a:p>
          <a:p>
            <a:r>
              <a:rPr lang="en-US" sz="2000" dirty="0"/>
              <a:t>Magnetic levitation were common in ancient and medieval times, and their spread from the Roman world to the Middle East and later to India has been documented by the classical scholar, Albert Dunstan Lowe.</a:t>
            </a:r>
          </a:p>
          <a:p>
            <a:r>
              <a:rPr lang="en-US" sz="2000" dirty="0"/>
              <a:t>The earliest known source is Pliny the Elder in first century who described architectural plans for an iron statue that was suspended by the lodestone at a temple in Alexandria.</a:t>
            </a:r>
          </a:p>
          <a:p>
            <a:r>
              <a:rPr lang="en-US" sz="2000" dirty="0"/>
              <a:t>Another example is the suspended monument in the Konark Sun Temple in Eastern India.</a:t>
            </a:r>
          </a:p>
        </p:txBody>
      </p:sp>
      <p:sp>
        <p:nvSpPr>
          <p:cNvPr id="4" name="TextBox 3">
            <a:extLst>
              <a:ext uri="{FF2B5EF4-FFF2-40B4-BE49-F238E27FC236}">
                <a16:creationId xmlns:a16="http://schemas.microsoft.com/office/drawing/2014/main" id="{D9DCFC62-0966-4E6E-BD42-1956EA80EBE8}"/>
              </a:ext>
            </a:extLst>
          </p:cNvPr>
          <p:cNvSpPr txBox="1"/>
          <p:nvPr/>
        </p:nvSpPr>
        <p:spPr>
          <a:xfrm>
            <a:off x="11245349" y="1056441"/>
            <a:ext cx="266330" cy="400110"/>
          </a:xfrm>
          <a:prstGeom prst="rect">
            <a:avLst/>
          </a:prstGeom>
          <a:noFill/>
        </p:spPr>
        <p:txBody>
          <a:bodyPr wrap="square" rtlCol="0">
            <a:spAutoFit/>
          </a:bodyPr>
          <a:lstStyle/>
          <a:p>
            <a:r>
              <a:rPr lang="en-US" sz="2000" dirty="0">
                <a:solidFill>
                  <a:schemeClr val="bg2"/>
                </a:solidFill>
              </a:rPr>
              <a:t>2</a:t>
            </a:r>
            <a:endParaRPr lang="en-IN" sz="2000" dirty="0">
              <a:solidFill>
                <a:schemeClr val="bg2"/>
              </a:solidFill>
            </a:endParaRPr>
          </a:p>
        </p:txBody>
      </p:sp>
    </p:spTree>
    <p:extLst>
      <p:ext uri="{BB962C8B-B14F-4D97-AF65-F5344CB8AC3E}">
        <p14:creationId xmlns:p14="http://schemas.microsoft.com/office/powerpoint/2010/main" val="3052604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3BA3-E0F6-4972-AC85-5D9B81E003C4}"/>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PART:2</a:t>
            </a:r>
            <a:endParaRPr lang="en-IN" dirty="0"/>
          </a:p>
        </p:txBody>
      </p:sp>
      <p:sp>
        <p:nvSpPr>
          <p:cNvPr id="3" name="Content Placeholder 2">
            <a:extLst>
              <a:ext uri="{FF2B5EF4-FFF2-40B4-BE49-F238E27FC236}">
                <a16:creationId xmlns:a16="http://schemas.microsoft.com/office/drawing/2014/main" id="{F42DB75E-448A-4EFC-ACF3-7F766D99287D}"/>
              </a:ext>
            </a:extLst>
          </p:cNvPr>
          <p:cNvSpPr>
            <a:spLocks noGrp="1"/>
          </p:cNvSpPr>
          <p:nvPr>
            <p:ph idx="1"/>
          </p:nvPr>
        </p:nvSpPr>
        <p:spPr>
          <a:xfrm>
            <a:off x="0" y="2021840"/>
            <a:ext cx="12192000" cy="4836160"/>
          </a:xfrm>
        </p:spPr>
        <p:txBody>
          <a:bodyPr>
            <a:normAutofit/>
          </a:bodyPr>
          <a:lstStyle/>
          <a:p>
            <a:pPr marL="0" indent="0">
              <a:buNone/>
            </a:pPr>
            <a:r>
              <a:rPr lang="en-US" u="sng" dirty="0"/>
              <a:t>DESIGN OF H-INFINITY BASED ROBUST CONTROLLER:</a:t>
            </a:r>
          </a:p>
          <a:p>
            <a:pPr marL="0" indent="0">
              <a:buNone/>
            </a:pPr>
            <a:r>
              <a:rPr lang="en-US" sz="2000" dirty="0"/>
              <a:t>Given condition,</a:t>
            </a:r>
          </a:p>
          <a:p>
            <a:pPr marL="0" indent="0">
              <a:buNone/>
            </a:pPr>
            <a:endParaRPr lang="en-US" u="sng" dirty="0"/>
          </a:p>
          <a:p>
            <a:pPr marL="0" indent="0">
              <a:buNone/>
            </a:pPr>
            <a:r>
              <a:rPr lang="en-US" sz="2800" u="sng" dirty="0"/>
              <a:t>1. </a:t>
            </a:r>
            <a:r>
              <a:rPr lang="en-US" u="sng" dirty="0"/>
              <a:t>STATE SPACE MODEL:</a:t>
            </a:r>
          </a:p>
          <a:p>
            <a:pPr marL="0" indent="0">
              <a:buNone/>
            </a:pPr>
            <a:endParaRPr lang="en-US" sz="1800" dirty="0"/>
          </a:p>
        </p:txBody>
      </p:sp>
      <p:pic>
        <p:nvPicPr>
          <p:cNvPr id="7" name="Picture 6">
            <a:extLst>
              <a:ext uri="{FF2B5EF4-FFF2-40B4-BE49-F238E27FC236}">
                <a16:creationId xmlns:a16="http://schemas.microsoft.com/office/drawing/2014/main" id="{EFDE120A-4B43-48E9-8F29-7CAB2ADEAC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9942" y="2425669"/>
            <a:ext cx="4127658" cy="1003331"/>
          </a:xfrm>
          <a:prstGeom prst="rect">
            <a:avLst/>
          </a:prstGeom>
          <a:ln>
            <a:noFill/>
          </a:ln>
          <a:effectLst>
            <a:softEdge rad="112500"/>
          </a:effectLst>
        </p:spPr>
      </p:pic>
      <p:pic>
        <p:nvPicPr>
          <p:cNvPr id="8" name="Picture 7">
            <a:extLst>
              <a:ext uri="{FF2B5EF4-FFF2-40B4-BE49-F238E27FC236}">
                <a16:creationId xmlns:a16="http://schemas.microsoft.com/office/drawing/2014/main" id="{D5316EDC-64F5-4130-8785-1FE29A92A624}"/>
              </a:ext>
            </a:extLst>
          </p:cNvPr>
          <p:cNvPicPr>
            <a:picLocks noChangeAspect="1"/>
          </p:cNvPicPr>
          <p:nvPr/>
        </p:nvPicPr>
        <p:blipFill rotWithShape="1">
          <a:blip r:embed="rId3">
            <a:extLst>
              <a:ext uri="{28A0092B-C50C-407E-A947-70E740481C1C}">
                <a14:useLocalDpi xmlns:a14="http://schemas.microsoft.com/office/drawing/2010/main" val="0"/>
              </a:ext>
            </a:extLst>
          </a:blip>
          <a:srcRect l="3106" t="5740" r="3325" b="5766"/>
          <a:stretch/>
        </p:blipFill>
        <p:spPr>
          <a:xfrm>
            <a:off x="142240" y="3832829"/>
            <a:ext cx="4480560" cy="2667838"/>
          </a:xfrm>
          <a:prstGeom prst="rect">
            <a:avLst/>
          </a:prstGeom>
          <a:ln>
            <a:noFill/>
          </a:ln>
          <a:effectLst>
            <a:softEdge rad="112500"/>
          </a:effectLst>
        </p:spPr>
      </p:pic>
      <p:pic>
        <p:nvPicPr>
          <p:cNvPr id="10" name="Picture 9">
            <a:extLst>
              <a:ext uri="{FF2B5EF4-FFF2-40B4-BE49-F238E27FC236}">
                <a16:creationId xmlns:a16="http://schemas.microsoft.com/office/drawing/2014/main" id="{78374C06-879A-4B57-8080-D36FF84F6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293" y="3832792"/>
            <a:ext cx="6023818" cy="1310707"/>
          </a:xfrm>
          <a:prstGeom prst="rect">
            <a:avLst/>
          </a:prstGeom>
          <a:ln>
            <a:noFill/>
          </a:ln>
          <a:effectLst>
            <a:softEdge rad="112500"/>
          </a:effectLst>
        </p:spPr>
      </p:pic>
    </p:spTree>
    <p:extLst>
      <p:ext uri="{BB962C8B-B14F-4D97-AF65-F5344CB8AC3E}">
        <p14:creationId xmlns:p14="http://schemas.microsoft.com/office/powerpoint/2010/main" val="2909201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6BC3F-BAE2-4C1B-874D-3BD87C6085E3}"/>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sp>
        <p:nvSpPr>
          <p:cNvPr id="3" name="Content Placeholder 2">
            <a:extLst>
              <a:ext uri="{FF2B5EF4-FFF2-40B4-BE49-F238E27FC236}">
                <a16:creationId xmlns:a16="http://schemas.microsoft.com/office/drawing/2014/main" id="{FAE97B43-F4A2-4941-9BE6-16AC8ED6FC87}"/>
              </a:ext>
            </a:extLst>
          </p:cNvPr>
          <p:cNvSpPr>
            <a:spLocks noGrp="1"/>
          </p:cNvSpPr>
          <p:nvPr>
            <p:ph idx="1"/>
          </p:nvPr>
        </p:nvSpPr>
        <p:spPr>
          <a:xfrm>
            <a:off x="0" y="1981200"/>
            <a:ext cx="12191999" cy="4876800"/>
          </a:xfrm>
        </p:spPr>
        <p:txBody>
          <a:bodyPr/>
          <a:lstStyle/>
          <a:p>
            <a:pPr marL="0" indent="0">
              <a:buNone/>
            </a:pPr>
            <a:r>
              <a:rPr lang="en-US" u="sng" dirty="0"/>
              <a:t>2. CLOSED-LOOP H-INFINITY CONTROLLER DESIGN:</a:t>
            </a:r>
          </a:p>
          <a:p>
            <a:pPr marL="0" indent="0">
              <a:buNone/>
            </a:pPr>
            <a:endParaRPr lang="en-US" u="sng" dirty="0"/>
          </a:p>
          <a:p>
            <a:pPr marL="0" indent="0">
              <a:buNone/>
            </a:pPr>
            <a:endParaRPr lang="en-US" u="sng" dirty="0"/>
          </a:p>
          <a:p>
            <a:pPr marL="0" indent="0">
              <a:buNone/>
            </a:pPr>
            <a:endParaRPr lang="en-US" u="sng" dirty="0"/>
          </a:p>
          <a:p>
            <a:pPr marL="0" indent="0">
              <a:buNone/>
            </a:pPr>
            <a:endParaRPr lang="en-US" u="sng" dirty="0"/>
          </a:p>
          <a:p>
            <a:pPr marL="0" indent="0">
              <a:buNone/>
            </a:pPr>
            <a:endParaRPr lang="en-US" u="sng" dirty="0"/>
          </a:p>
          <a:p>
            <a:pPr marL="0" indent="0">
              <a:buNone/>
            </a:pPr>
            <a:endParaRPr lang="en-US" u="sng" dirty="0"/>
          </a:p>
          <a:p>
            <a:pPr marL="0" indent="0">
              <a:buNone/>
            </a:pPr>
            <a:endParaRPr lang="en-US" u="sng" dirty="0"/>
          </a:p>
          <a:p>
            <a:pPr marL="0" indent="0">
              <a:buNone/>
            </a:pPr>
            <a:r>
              <a:rPr lang="en-US" dirty="0"/>
              <a:t>H-infinity norm:</a:t>
            </a:r>
          </a:p>
          <a:p>
            <a:r>
              <a:rPr lang="en-US" sz="2000" dirty="0"/>
              <a:t>It is the max value of frequency norm or maximum amplification for any sinusoidal frequency</a:t>
            </a:r>
          </a:p>
          <a:p>
            <a:pPr marL="0" indent="0">
              <a:buNone/>
            </a:pPr>
            <a:endParaRPr lang="en-IN" sz="1800" dirty="0"/>
          </a:p>
        </p:txBody>
      </p:sp>
      <p:pic>
        <p:nvPicPr>
          <p:cNvPr id="5" name="Picture 4">
            <a:extLst>
              <a:ext uri="{FF2B5EF4-FFF2-40B4-BE49-F238E27FC236}">
                <a16:creationId xmlns:a16="http://schemas.microsoft.com/office/drawing/2014/main" id="{1D1C58F5-3131-4D19-9A27-F6A714EE6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42" y="2452263"/>
            <a:ext cx="4337218" cy="3084937"/>
          </a:xfrm>
          <a:prstGeom prst="rect">
            <a:avLst/>
          </a:prstGeom>
          <a:ln>
            <a:noFill/>
          </a:ln>
          <a:effectLst>
            <a:softEdge rad="112500"/>
          </a:effectLst>
        </p:spPr>
      </p:pic>
    </p:spTree>
    <p:extLst>
      <p:ext uri="{BB962C8B-B14F-4D97-AF65-F5344CB8AC3E}">
        <p14:creationId xmlns:p14="http://schemas.microsoft.com/office/powerpoint/2010/main" val="2083900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EA59-F390-4925-9E7F-1EA26EC3BB97}"/>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sp>
        <p:nvSpPr>
          <p:cNvPr id="3" name="Content Placeholder 2">
            <a:extLst>
              <a:ext uri="{FF2B5EF4-FFF2-40B4-BE49-F238E27FC236}">
                <a16:creationId xmlns:a16="http://schemas.microsoft.com/office/drawing/2014/main" id="{52F83113-26D4-4632-84B1-EE239DE2B58C}"/>
              </a:ext>
            </a:extLst>
          </p:cNvPr>
          <p:cNvSpPr>
            <a:spLocks noGrp="1"/>
          </p:cNvSpPr>
          <p:nvPr>
            <p:ph idx="1"/>
          </p:nvPr>
        </p:nvSpPr>
        <p:spPr>
          <a:xfrm>
            <a:off x="0" y="2021840"/>
            <a:ext cx="12191999" cy="4836160"/>
          </a:xfrm>
        </p:spPr>
        <p:txBody>
          <a:bodyPr/>
          <a:lstStyle/>
          <a:p>
            <a:r>
              <a:rPr lang="en-US" sz="2000" dirty="0"/>
              <a:t>The equation to be controlled is given as,</a:t>
            </a:r>
          </a:p>
          <a:p>
            <a:endParaRPr lang="en-US" dirty="0"/>
          </a:p>
          <a:p>
            <a:endParaRPr lang="en-US" dirty="0"/>
          </a:p>
          <a:p>
            <a:endParaRPr lang="en-US" dirty="0"/>
          </a:p>
          <a:p>
            <a:endParaRPr lang="en-US" dirty="0"/>
          </a:p>
          <a:p>
            <a:endParaRPr lang="en-US" dirty="0"/>
          </a:p>
          <a:p>
            <a:r>
              <a:rPr lang="en-US" dirty="0"/>
              <a:t>                                For the given plant,</a:t>
            </a:r>
          </a:p>
          <a:p>
            <a:endParaRPr lang="en-US" dirty="0"/>
          </a:p>
          <a:p>
            <a:pPr marL="0" indent="0">
              <a:buNone/>
            </a:pPr>
            <a:r>
              <a:rPr lang="en-US" dirty="0"/>
              <a:t>  </a:t>
            </a:r>
          </a:p>
          <a:p>
            <a:pPr marL="0" indent="0">
              <a:buNone/>
            </a:pPr>
            <a:r>
              <a:rPr lang="en-US" dirty="0"/>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Here, D12 and D21 are key parameters.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F061AE18-DF23-4BA0-8E9C-BED8D4B03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960" y="2621564"/>
            <a:ext cx="3917019" cy="2207418"/>
          </a:xfrm>
          <a:prstGeom prst="rect">
            <a:avLst/>
          </a:prstGeom>
          <a:ln>
            <a:noFill/>
          </a:ln>
          <a:effectLst>
            <a:softEdge rad="112500"/>
          </a:effectLst>
        </p:spPr>
      </p:pic>
      <p:pic>
        <p:nvPicPr>
          <p:cNvPr id="6" name="Picture 5">
            <a:extLst>
              <a:ext uri="{FF2B5EF4-FFF2-40B4-BE49-F238E27FC236}">
                <a16:creationId xmlns:a16="http://schemas.microsoft.com/office/drawing/2014/main" id="{20C9B266-7D10-4BBD-93E0-44BB6C20C7F8}"/>
              </a:ext>
            </a:extLst>
          </p:cNvPr>
          <p:cNvPicPr>
            <a:picLocks noChangeAspect="1"/>
          </p:cNvPicPr>
          <p:nvPr/>
        </p:nvPicPr>
        <p:blipFill>
          <a:blip r:embed="rId3"/>
          <a:stretch>
            <a:fillRect/>
          </a:stretch>
        </p:blipFill>
        <p:spPr>
          <a:xfrm>
            <a:off x="5128103" y="3867398"/>
            <a:ext cx="5362575" cy="2867025"/>
          </a:xfrm>
          <a:prstGeom prst="rect">
            <a:avLst/>
          </a:prstGeom>
          <a:ln>
            <a:noFill/>
          </a:ln>
          <a:effectLst>
            <a:softEdge rad="112500"/>
          </a:effectLst>
        </p:spPr>
      </p:pic>
    </p:spTree>
    <p:extLst>
      <p:ext uri="{BB962C8B-B14F-4D97-AF65-F5344CB8AC3E}">
        <p14:creationId xmlns:p14="http://schemas.microsoft.com/office/powerpoint/2010/main" val="1457895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01CB-B23D-4002-9A5F-4439BACCD340}"/>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sp>
        <p:nvSpPr>
          <p:cNvPr id="6" name="Content Placeholder 5">
            <a:extLst>
              <a:ext uri="{FF2B5EF4-FFF2-40B4-BE49-F238E27FC236}">
                <a16:creationId xmlns:a16="http://schemas.microsoft.com/office/drawing/2014/main" id="{DD6664B1-ACFA-49D7-99C2-CCE788E0E898}"/>
              </a:ext>
            </a:extLst>
          </p:cNvPr>
          <p:cNvSpPr>
            <a:spLocks noGrp="1"/>
          </p:cNvSpPr>
          <p:nvPr>
            <p:ph idx="1"/>
          </p:nvPr>
        </p:nvSpPr>
        <p:spPr>
          <a:xfrm>
            <a:off x="196788" y="2277122"/>
            <a:ext cx="11798424" cy="4425518"/>
          </a:xfrm>
        </p:spPr>
        <p:txBody>
          <a:bodyPr>
            <a:normAutofit fontScale="70000" lnSpcReduction="20000"/>
          </a:bodyPr>
          <a:lstStyle/>
          <a:p>
            <a:pPr>
              <a:lnSpc>
                <a:spcPct val="107000"/>
              </a:lnSpc>
              <a:spcAft>
                <a:spcPts val="8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100" dirty="0">
                <a:effectLst/>
                <a:latin typeface="Times New Roman" panose="02020603050405020304" pitchFamily="18" charset="0"/>
                <a:ea typeface="Calibri" panose="020F0502020204030204" pitchFamily="34" charset="0"/>
                <a:cs typeface="Times New Roman" panose="02020603050405020304" pitchFamily="18" charset="0"/>
              </a:rPr>
              <a:t>Noe after applying H-infinity procedure we will get,</a:t>
            </a:r>
            <a:endParaRPr lang="en-IN" sz="2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100" dirty="0">
                <a:effectLst/>
                <a:latin typeface="Times New Roman" panose="02020603050405020304" pitchFamily="18" charset="0"/>
                <a:ea typeface="Calibri" panose="020F0502020204030204" pitchFamily="34" charset="0"/>
                <a:cs typeface="Times New Roman" panose="02020603050405020304" pitchFamily="18" charset="0"/>
              </a:rPr>
              <a:t>Transfer function for controller,</a:t>
            </a:r>
          </a:p>
          <a:p>
            <a:pPr marL="0" indent="0">
              <a:lnSpc>
                <a:spcPct val="107000"/>
              </a:lnSpc>
              <a:spcAft>
                <a:spcPts val="800"/>
              </a:spcAft>
              <a:buNone/>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800" u="sng" dirty="0">
                <a:effectLst/>
                <a:latin typeface="Times New Roman" panose="02020603050405020304" pitchFamily="18" charset="0"/>
                <a:ea typeface="Calibri" panose="020F0502020204030204" pitchFamily="34" charset="0"/>
                <a:cs typeface="Times New Roman" panose="02020603050405020304" pitchFamily="18" charset="0"/>
              </a:rPr>
              <a:t>CLOSED-LOOP SYSTEM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a:t>
            </a:r>
            <a:r>
              <a:rPr lang="en-IN" sz="2100" dirty="0">
                <a:effectLst/>
                <a:latin typeface="Times New Roman" panose="02020603050405020304" pitchFamily="18" charset="0"/>
                <a:ea typeface="Calibri" panose="020F0502020204030204" pitchFamily="34" charset="0"/>
                <a:cs typeface="Times New Roman" panose="02020603050405020304" pitchFamily="18" charset="0"/>
              </a:rPr>
              <a:t>here, K(S) = Transfer function of controller</a:t>
            </a:r>
          </a:p>
          <a:p>
            <a:pPr>
              <a:lnSpc>
                <a:spcPct val="107000"/>
              </a:lnSpc>
              <a:spcAft>
                <a:spcPts val="800"/>
              </a:spcAft>
            </a:pPr>
            <a:r>
              <a:rPr lang="en-IN" sz="2100" dirty="0">
                <a:effectLst/>
                <a:latin typeface="Times New Roman" panose="02020603050405020304" pitchFamily="18" charset="0"/>
                <a:ea typeface="Calibri" panose="020F0502020204030204" pitchFamily="34" charset="0"/>
                <a:cs typeface="Times New Roman" panose="02020603050405020304" pitchFamily="18" charset="0"/>
              </a:rPr>
              <a:t>r = qref</a:t>
            </a:r>
            <a:endParaRPr lang="en-IN" sz="2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100" dirty="0">
                <a:effectLst/>
                <a:latin typeface="Times New Roman" panose="02020603050405020304" pitchFamily="18" charset="0"/>
                <a:ea typeface="Calibri" panose="020F0502020204030204" pitchFamily="34" charset="0"/>
                <a:cs typeface="Times New Roman" panose="02020603050405020304" pitchFamily="18" charset="0"/>
              </a:rPr>
              <a:t>y = q</a:t>
            </a:r>
            <a:endParaRPr lang="en-IN" sz="2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100" dirty="0">
                <a:effectLst/>
                <a:latin typeface="Times New Roman" panose="02020603050405020304" pitchFamily="18" charset="0"/>
                <a:ea typeface="Calibri" panose="020F0502020204030204" pitchFamily="34" charset="0"/>
                <a:cs typeface="Times New Roman" panose="02020603050405020304" pitchFamily="18" charset="0"/>
              </a:rPr>
              <a:t>Z</a:t>
            </a:r>
            <a:r>
              <a:rPr lang="en-IN" sz="2100" baseline="-25000" dirty="0">
                <a:effectLst/>
                <a:latin typeface="Times New Roman" panose="02020603050405020304" pitchFamily="18" charset="0"/>
                <a:ea typeface="Calibri" panose="020F0502020204030204" pitchFamily="34" charset="0"/>
                <a:cs typeface="Times New Roman" panose="02020603050405020304" pitchFamily="18" charset="0"/>
              </a:rPr>
              <a:t>∞ = </a:t>
            </a:r>
            <a:r>
              <a:rPr lang="en-IN" sz="2100" dirty="0">
                <a:effectLst/>
                <a:latin typeface="Times New Roman" panose="02020603050405020304" pitchFamily="18" charset="0"/>
                <a:ea typeface="Calibri" panose="020F0502020204030204" pitchFamily="34" charset="0"/>
                <a:cs typeface="Times New Roman" panose="02020603050405020304" pitchFamily="18" charset="0"/>
              </a:rPr>
              <a:t>e</a:t>
            </a:r>
            <a:endParaRPr lang="en-IN" sz="2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100" dirty="0">
                <a:effectLst/>
                <a:latin typeface="Times New Roman" panose="02020603050405020304" pitchFamily="18" charset="0"/>
                <a:ea typeface="Calibri" panose="020F0502020204030204" pitchFamily="34" charset="0"/>
                <a:cs typeface="Times New Roman" panose="02020603050405020304" pitchFamily="18" charset="0"/>
              </a:rPr>
              <a:t>This represents closed-loop system.</a:t>
            </a:r>
            <a:endParaRPr lang="en-IN" sz="2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7850FB9F-F413-4A0A-AB50-AAE715E65BCA}"/>
              </a:ext>
            </a:extLst>
          </p:cNvPr>
          <p:cNvPicPr>
            <a:picLocks noChangeAspect="1"/>
          </p:cNvPicPr>
          <p:nvPr/>
        </p:nvPicPr>
        <p:blipFill>
          <a:blip r:embed="rId2"/>
          <a:stretch>
            <a:fillRect/>
          </a:stretch>
        </p:blipFill>
        <p:spPr>
          <a:xfrm>
            <a:off x="4391488" y="2447633"/>
            <a:ext cx="5515067" cy="1534801"/>
          </a:xfrm>
          <a:prstGeom prst="rect">
            <a:avLst/>
          </a:prstGeom>
          <a:ln>
            <a:noFill/>
          </a:ln>
          <a:effectLst>
            <a:softEdge rad="112500"/>
          </a:effectLst>
        </p:spPr>
      </p:pic>
      <p:pic>
        <p:nvPicPr>
          <p:cNvPr id="8" name="Picture 7">
            <a:extLst>
              <a:ext uri="{FF2B5EF4-FFF2-40B4-BE49-F238E27FC236}">
                <a16:creationId xmlns:a16="http://schemas.microsoft.com/office/drawing/2014/main" id="{B7CC5C09-EFFD-4D16-8724-17801D110AA1}"/>
              </a:ext>
            </a:extLst>
          </p:cNvPr>
          <p:cNvPicPr>
            <a:picLocks noChangeAspect="1"/>
          </p:cNvPicPr>
          <p:nvPr/>
        </p:nvPicPr>
        <p:blipFill>
          <a:blip r:embed="rId3"/>
          <a:stretch>
            <a:fillRect/>
          </a:stretch>
        </p:blipFill>
        <p:spPr>
          <a:xfrm>
            <a:off x="4090987" y="4174724"/>
            <a:ext cx="4010025" cy="2605596"/>
          </a:xfrm>
          <a:prstGeom prst="rect">
            <a:avLst/>
          </a:prstGeom>
          <a:ln>
            <a:noFill/>
          </a:ln>
          <a:effectLst>
            <a:softEdge rad="112500"/>
          </a:effectLst>
        </p:spPr>
      </p:pic>
    </p:spTree>
    <p:extLst>
      <p:ext uri="{BB962C8B-B14F-4D97-AF65-F5344CB8AC3E}">
        <p14:creationId xmlns:p14="http://schemas.microsoft.com/office/powerpoint/2010/main" val="929573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EC383-5EB0-49C9-B5D0-238D4AD38C17}"/>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sp>
        <p:nvSpPr>
          <p:cNvPr id="3" name="Content Placeholder 2">
            <a:extLst>
              <a:ext uri="{FF2B5EF4-FFF2-40B4-BE49-F238E27FC236}">
                <a16:creationId xmlns:a16="http://schemas.microsoft.com/office/drawing/2014/main" id="{AC6D8E61-B219-471C-8A2A-004DA802515B}"/>
              </a:ext>
            </a:extLst>
          </p:cNvPr>
          <p:cNvSpPr>
            <a:spLocks noGrp="1"/>
          </p:cNvSpPr>
          <p:nvPr>
            <p:ph idx="1"/>
          </p:nvPr>
        </p:nvSpPr>
        <p:spPr>
          <a:xfrm>
            <a:off x="0" y="2011680"/>
            <a:ext cx="12191999" cy="4846320"/>
          </a:xfrm>
        </p:spPr>
        <p:txBody>
          <a:bodyPr/>
          <a:lstStyle/>
          <a:p>
            <a:pPr marL="342900" indent="-342900">
              <a:buAutoNum type="arabicPeriod" startAt="3"/>
            </a:pPr>
            <a:r>
              <a:rPr lang="en-US" sz="1600" b="1" u="sng" dirty="0">
                <a:effectLst/>
                <a:latin typeface="Times New Roman" panose="02020603050405020304" pitchFamily="18" charset="0"/>
                <a:ea typeface="Calibri" panose="020F0502020204030204" pitchFamily="34" charset="0"/>
                <a:cs typeface="Times New Roman" panose="02020603050405020304" pitchFamily="18" charset="0"/>
              </a:rPr>
              <a:t>ACCORDING TO CONDITIONS WE HAVE SIX CASES FOR Q.3:</a:t>
            </a:r>
          </a:p>
          <a:p>
            <a:pPr marL="0" indent="0">
              <a:buNone/>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r>
              <a:rPr lang="en-IN" dirty="0"/>
              <a:t>Proposed block diagram:</a:t>
            </a:r>
          </a:p>
        </p:txBody>
      </p:sp>
      <p:pic>
        <p:nvPicPr>
          <p:cNvPr id="4" name="Picture 3">
            <a:extLst>
              <a:ext uri="{FF2B5EF4-FFF2-40B4-BE49-F238E27FC236}">
                <a16:creationId xmlns:a16="http://schemas.microsoft.com/office/drawing/2014/main" id="{BE2CA054-A15A-4FEB-98E4-D79220945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283" y="2372002"/>
            <a:ext cx="5958618" cy="1399609"/>
          </a:xfrm>
          <a:prstGeom prst="rect">
            <a:avLst/>
          </a:prstGeom>
          <a:ln>
            <a:noFill/>
          </a:ln>
          <a:effectLst>
            <a:softEdge rad="112500"/>
          </a:effectLst>
        </p:spPr>
      </p:pic>
      <p:pic>
        <p:nvPicPr>
          <p:cNvPr id="6" name="Picture 5">
            <a:extLst>
              <a:ext uri="{FF2B5EF4-FFF2-40B4-BE49-F238E27FC236}">
                <a16:creationId xmlns:a16="http://schemas.microsoft.com/office/drawing/2014/main" id="{7617DC83-7B7E-4B82-B0CA-5889FFFD6B28}"/>
              </a:ext>
            </a:extLst>
          </p:cNvPr>
          <p:cNvPicPr>
            <a:picLocks noChangeAspect="1"/>
          </p:cNvPicPr>
          <p:nvPr/>
        </p:nvPicPr>
        <p:blipFill>
          <a:blip r:embed="rId3"/>
          <a:stretch>
            <a:fillRect/>
          </a:stretch>
        </p:blipFill>
        <p:spPr>
          <a:xfrm>
            <a:off x="108249" y="4347627"/>
            <a:ext cx="6184540" cy="1895239"/>
          </a:xfrm>
          <a:prstGeom prst="rect">
            <a:avLst/>
          </a:prstGeom>
          <a:ln>
            <a:noFill/>
          </a:ln>
          <a:effectLst>
            <a:softEdge rad="112500"/>
          </a:effectLst>
        </p:spPr>
      </p:pic>
      <p:pic>
        <p:nvPicPr>
          <p:cNvPr id="8" name="Picture 7">
            <a:extLst>
              <a:ext uri="{FF2B5EF4-FFF2-40B4-BE49-F238E27FC236}">
                <a16:creationId xmlns:a16="http://schemas.microsoft.com/office/drawing/2014/main" id="{A689F524-FBD6-4341-A152-FE9CC8BC8C83}"/>
              </a:ext>
            </a:extLst>
          </p:cNvPr>
          <p:cNvPicPr>
            <a:picLocks noChangeAspect="1"/>
          </p:cNvPicPr>
          <p:nvPr/>
        </p:nvPicPr>
        <p:blipFill>
          <a:blip r:embed="rId4"/>
          <a:stretch>
            <a:fillRect/>
          </a:stretch>
        </p:blipFill>
        <p:spPr>
          <a:xfrm>
            <a:off x="6352195" y="645053"/>
            <a:ext cx="5808510" cy="4128116"/>
          </a:xfrm>
          <a:prstGeom prst="rect">
            <a:avLst/>
          </a:prstGeom>
        </p:spPr>
      </p:pic>
      <p:pic>
        <p:nvPicPr>
          <p:cNvPr id="9" name="Picture 8">
            <a:extLst>
              <a:ext uri="{FF2B5EF4-FFF2-40B4-BE49-F238E27FC236}">
                <a16:creationId xmlns:a16="http://schemas.microsoft.com/office/drawing/2014/main" id="{2973037D-05E9-4EBB-8BB7-CCA072EF6906}"/>
              </a:ext>
            </a:extLst>
          </p:cNvPr>
          <p:cNvPicPr>
            <a:picLocks noChangeAspect="1"/>
          </p:cNvPicPr>
          <p:nvPr/>
        </p:nvPicPr>
        <p:blipFill>
          <a:blip r:embed="rId5"/>
          <a:stretch>
            <a:fillRect/>
          </a:stretch>
        </p:blipFill>
        <p:spPr>
          <a:xfrm>
            <a:off x="6320901" y="4879510"/>
            <a:ext cx="2812150" cy="1895239"/>
          </a:xfrm>
          <a:prstGeom prst="rect">
            <a:avLst/>
          </a:prstGeom>
        </p:spPr>
      </p:pic>
      <p:pic>
        <p:nvPicPr>
          <p:cNvPr id="10" name="Picture 9">
            <a:extLst>
              <a:ext uri="{FF2B5EF4-FFF2-40B4-BE49-F238E27FC236}">
                <a16:creationId xmlns:a16="http://schemas.microsoft.com/office/drawing/2014/main" id="{2426439E-C2D3-488E-BF7F-023F822FD4C7}"/>
              </a:ext>
            </a:extLst>
          </p:cNvPr>
          <p:cNvPicPr>
            <a:picLocks noChangeAspect="1"/>
          </p:cNvPicPr>
          <p:nvPr/>
        </p:nvPicPr>
        <p:blipFill rotWithShape="1">
          <a:blip r:embed="rId6">
            <a:extLst>
              <a:ext uri="{28A0092B-C50C-407E-A947-70E740481C1C}">
                <a14:useLocalDpi xmlns:a14="http://schemas.microsoft.com/office/drawing/2010/main" val="0"/>
              </a:ext>
            </a:extLst>
          </a:blip>
          <a:srcRect l="10563" t="3530" r="7807" b="4235"/>
          <a:stretch/>
        </p:blipFill>
        <p:spPr bwMode="auto">
          <a:xfrm>
            <a:off x="9161755" y="4879510"/>
            <a:ext cx="2976534" cy="189523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1664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ADBA-B5F6-4E5F-91D7-F8F9FFDE1703}"/>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sp>
        <p:nvSpPr>
          <p:cNvPr id="3" name="Content Placeholder 2">
            <a:extLst>
              <a:ext uri="{FF2B5EF4-FFF2-40B4-BE49-F238E27FC236}">
                <a16:creationId xmlns:a16="http://schemas.microsoft.com/office/drawing/2014/main" id="{B25E7BB4-B549-4686-8D6D-2A6DE395E165}"/>
              </a:ext>
            </a:extLst>
          </p:cNvPr>
          <p:cNvSpPr>
            <a:spLocks noGrp="1"/>
          </p:cNvSpPr>
          <p:nvPr>
            <p:ph idx="1"/>
          </p:nvPr>
        </p:nvSpPr>
        <p:spPr>
          <a:xfrm>
            <a:off x="150920" y="2286000"/>
            <a:ext cx="11860567" cy="4478784"/>
          </a:xfrm>
        </p:spPr>
        <p:txBody>
          <a:bodyPr/>
          <a:lstStyle/>
          <a:p>
            <a:r>
              <a:rPr lang="en-US" sz="1800" u="sng" dirty="0">
                <a:effectLst/>
                <a:latin typeface="Times New Roman" panose="02020603050405020304" pitchFamily="18" charset="0"/>
                <a:ea typeface="Calibri" panose="020F0502020204030204" pitchFamily="34" charset="0"/>
              </a:rPr>
              <a:t>Case: -qref=4mm, p=50 at t=2s, v=0.1 at t=4</a:t>
            </a:r>
          </a:p>
          <a:p>
            <a:endParaRPr lang="en-IN" dirty="0"/>
          </a:p>
        </p:txBody>
      </p:sp>
      <p:pic>
        <p:nvPicPr>
          <p:cNvPr id="4" name="Picture 3">
            <a:extLst>
              <a:ext uri="{FF2B5EF4-FFF2-40B4-BE49-F238E27FC236}">
                <a16:creationId xmlns:a16="http://schemas.microsoft.com/office/drawing/2014/main" id="{985DA303-3242-465B-8384-B5D2B8C31E41}"/>
              </a:ext>
            </a:extLst>
          </p:cNvPr>
          <p:cNvPicPr>
            <a:picLocks noChangeAspect="1"/>
          </p:cNvPicPr>
          <p:nvPr/>
        </p:nvPicPr>
        <p:blipFill rotWithShape="1">
          <a:blip r:embed="rId2">
            <a:extLst>
              <a:ext uri="{28A0092B-C50C-407E-A947-70E740481C1C}">
                <a14:useLocalDpi xmlns:a14="http://schemas.microsoft.com/office/drawing/2010/main" val="0"/>
              </a:ext>
            </a:extLst>
          </a:blip>
          <a:srcRect l="25172" b="34541"/>
          <a:stretch/>
        </p:blipFill>
        <p:spPr bwMode="auto">
          <a:xfrm>
            <a:off x="150920" y="2648172"/>
            <a:ext cx="6591300" cy="3070860"/>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E993B589-53D1-469D-A6E2-3EE26D2BA6FC}"/>
              </a:ext>
            </a:extLst>
          </p:cNvPr>
          <p:cNvPicPr>
            <a:picLocks noChangeAspect="1"/>
          </p:cNvPicPr>
          <p:nvPr/>
        </p:nvPicPr>
        <p:blipFill rotWithShape="1">
          <a:blip r:embed="rId3">
            <a:extLst>
              <a:ext uri="{28A0092B-C50C-407E-A947-70E740481C1C}">
                <a14:useLocalDpi xmlns:a14="http://schemas.microsoft.com/office/drawing/2010/main" val="0"/>
              </a:ext>
            </a:extLst>
          </a:blip>
          <a:srcRect l="26552" b="33333"/>
          <a:stretch/>
        </p:blipFill>
        <p:spPr bwMode="auto">
          <a:xfrm>
            <a:off x="5503120" y="0"/>
            <a:ext cx="6537960" cy="2926080"/>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44BFCFBF-EFF3-4AC6-9B98-ECFFD92B2118}"/>
              </a:ext>
            </a:extLst>
          </p:cNvPr>
          <p:cNvPicPr>
            <a:picLocks noChangeAspect="1"/>
          </p:cNvPicPr>
          <p:nvPr/>
        </p:nvPicPr>
        <p:blipFill rotWithShape="1">
          <a:blip r:embed="rId4">
            <a:extLst>
              <a:ext uri="{28A0092B-C50C-407E-A947-70E740481C1C}">
                <a14:useLocalDpi xmlns:a14="http://schemas.microsoft.com/office/drawing/2010/main" val="0"/>
              </a:ext>
            </a:extLst>
          </a:blip>
          <a:srcRect l="23536" b="19951"/>
          <a:stretch/>
        </p:blipFill>
        <p:spPr bwMode="auto">
          <a:xfrm>
            <a:off x="5503120" y="3701544"/>
            <a:ext cx="6606540" cy="30632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55423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09E4E-C416-46C6-8789-84F5F3CCF7C4}"/>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sp>
        <p:nvSpPr>
          <p:cNvPr id="3" name="Content Placeholder 2">
            <a:extLst>
              <a:ext uri="{FF2B5EF4-FFF2-40B4-BE49-F238E27FC236}">
                <a16:creationId xmlns:a16="http://schemas.microsoft.com/office/drawing/2014/main" id="{FCE6B332-C7D4-423E-A457-DA78AA0C00FB}"/>
              </a:ext>
            </a:extLst>
          </p:cNvPr>
          <p:cNvSpPr>
            <a:spLocks noGrp="1"/>
          </p:cNvSpPr>
          <p:nvPr>
            <p:ph idx="1"/>
          </p:nvPr>
        </p:nvSpPr>
        <p:spPr>
          <a:xfrm>
            <a:off x="124288" y="2286000"/>
            <a:ext cx="11878322" cy="4496540"/>
          </a:xfrm>
        </p:spPr>
        <p:txBody>
          <a:bodyPr/>
          <a:lstStyle/>
          <a:p>
            <a:r>
              <a:rPr lang="en-US" sz="1800" u="sng" dirty="0">
                <a:effectLst/>
                <a:latin typeface="Times New Roman" panose="02020603050405020304" pitchFamily="18" charset="0"/>
                <a:ea typeface="Calibri" panose="020F0502020204030204" pitchFamily="34" charset="0"/>
                <a:cs typeface="Times New Roman" panose="02020603050405020304" pitchFamily="18" charset="0"/>
              </a:rPr>
              <a:t>Case:-qref=6mm, p=50 at t=2s, v=0.1 at t=4</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3426E002-A687-4305-A575-542FE4417CE6}"/>
              </a:ext>
            </a:extLst>
          </p:cNvPr>
          <p:cNvPicPr>
            <a:picLocks noChangeAspect="1"/>
          </p:cNvPicPr>
          <p:nvPr/>
        </p:nvPicPr>
        <p:blipFill rotWithShape="1">
          <a:blip r:embed="rId2">
            <a:extLst>
              <a:ext uri="{28A0092B-C50C-407E-A947-70E740481C1C}">
                <a14:useLocalDpi xmlns:a14="http://schemas.microsoft.com/office/drawing/2010/main" val="0"/>
              </a:ext>
            </a:extLst>
          </a:blip>
          <a:srcRect l="16782" b="24396"/>
          <a:stretch/>
        </p:blipFill>
        <p:spPr bwMode="auto">
          <a:xfrm>
            <a:off x="5307663" y="211732"/>
            <a:ext cx="6583680" cy="3291840"/>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6FB9EA86-63FB-4767-8046-58DF5DC7837E}"/>
              </a:ext>
            </a:extLst>
          </p:cNvPr>
          <p:cNvPicPr>
            <a:picLocks noChangeAspect="1"/>
          </p:cNvPicPr>
          <p:nvPr/>
        </p:nvPicPr>
        <p:blipFill>
          <a:blip r:embed="rId3"/>
          <a:stretch>
            <a:fillRect/>
          </a:stretch>
        </p:blipFill>
        <p:spPr>
          <a:xfrm>
            <a:off x="124288" y="2669796"/>
            <a:ext cx="6602540" cy="2908044"/>
          </a:xfrm>
          <a:prstGeom prst="rect">
            <a:avLst/>
          </a:prstGeom>
        </p:spPr>
      </p:pic>
      <p:pic>
        <p:nvPicPr>
          <p:cNvPr id="7" name="Picture 6">
            <a:extLst>
              <a:ext uri="{FF2B5EF4-FFF2-40B4-BE49-F238E27FC236}">
                <a16:creationId xmlns:a16="http://schemas.microsoft.com/office/drawing/2014/main" id="{C5687ED3-2FA5-4B63-8BC8-A66FF764CB50}"/>
              </a:ext>
            </a:extLst>
          </p:cNvPr>
          <p:cNvPicPr>
            <a:picLocks noChangeAspect="1"/>
          </p:cNvPicPr>
          <p:nvPr/>
        </p:nvPicPr>
        <p:blipFill rotWithShape="1">
          <a:blip r:embed="rId4">
            <a:extLst>
              <a:ext uri="{28A0092B-C50C-407E-A947-70E740481C1C}">
                <a14:useLocalDpi xmlns:a14="http://schemas.microsoft.com/office/drawing/2010/main" val="0"/>
              </a:ext>
            </a:extLst>
          </a:blip>
          <a:srcRect l="16992" b="33333"/>
          <a:stretch/>
        </p:blipFill>
        <p:spPr bwMode="auto">
          <a:xfrm>
            <a:off x="5430692" y="3963984"/>
            <a:ext cx="6637020" cy="27508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53015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02709-C48B-451E-A101-117B219C3931}"/>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sp>
        <p:nvSpPr>
          <p:cNvPr id="3" name="Content Placeholder 2">
            <a:extLst>
              <a:ext uri="{FF2B5EF4-FFF2-40B4-BE49-F238E27FC236}">
                <a16:creationId xmlns:a16="http://schemas.microsoft.com/office/drawing/2014/main" id="{F7B503D9-0445-49C6-B339-A8A20CB37D15}"/>
              </a:ext>
            </a:extLst>
          </p:cNvPr>
          <p:cNvSpPr>
            <a:spLocks noGrp="1"/>
          </p:cNvSpPr>
          <p:nvPr>
            <p:ph idx="1"/>
          </p:nvPr>
        </p:nvSpPr>
        <p:spPr>
          <a:xfrm>
            <a:off x="230820" y="2286000"/>
            <a:ext cx="11718524" cy="4443274"/>
          </a:xfrm>
        </p:spPr>
        <p:txBody>
          <a:bodyPr/>
          <a:lstStyle/>
          <a:p>
            <a:pPr marL="342900" indent="-342900">
              <a:buAutoNum type="arabicPeriod" startAt="4"/>
            </a:pPr>
            <a:r>
              <a:rPr lang="en-US" sz="1600" b="1" u="sng" dirty="0">
                <a:effectLst/>
                <a:latin typeface="Times New Roman" panose="02020603050405020304" pitchFamily="18" charset="0"/>
                <a:ea typeface="Calibri" panose="020F0502020204030204" pitchFamily="34" charset="0"/>
                <a:cs typeface="Times New Roman" panose="02020603050405020304" pitchFamily="18" charset="0"/>
              </a:rPr>
              <a:t>ACCORDING TO CONDITIONS WE HAVE TWO CASES FOR Q.4:</a:t>
            </a:r>
          </a:p>
          <a:p>
            <a:pPr marL="342900" indent="-342900">
              <a:buAutoNum type="arabicPeriod" startAt="4"/>
            </a:pPr>
            <a:endParaRPr lang="en-US" sz="1600" b="1" u="sng"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AutoNum type="arabicPeriod" startAt="4"/>
            </a:pPr>
            <a:endParaRPr lang="en-US" sz="1600" b="1"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u="sng" dirty="0">
                <a:effectLst/>
                <a:latin typeface="Times New Roman" panose="02020603050405020304" pitchFamily="18" charset="0"/>
                <a:ea typeface="Calibri" panose="020F0502020204030204" pitchFamily="34" charset="0"/>
                <a:cs typeface="Times New Roman" panose="02020603050405020304" pitchFamily="18" charset="0"/>
              </a:rPr>
              <a:t>Case:1-qreff=4+2Sin(20</a:t>
            </a:r>
            <a:r>
              <a:rPr lang="en-US" sz="1800" u="sng" dirty="0">
                <a:effectLst/>
                <a:latin typeface="Trebuchet MS" panose="020B0603020202020204" pitchFamily="34" charset="0"/>
                <a:ea typeface="Calibri" panose="020F0502020204030204" pitchFamily="34" charset="0"/>
                <a:cs typeface="Times New Roman" panose="02020603050405020304" pitchFamily="18" charset="0"/>
              </a:rPr>
              <a:t>∏</a:t>
            </a:r>
            <a:r>
              <a:rPr lang="en-US" sz="1800" u="sng" dirty="0">
                <a:effectLst/>
                <a:latin typeface="Times New Roman" panose="02020603050405020304" pitchFamily="18" charset="0"/>
                <a:ea typeface="Calibri" panose="020F0502020204030204" pitchFamily="34" charset="0"/>
                <a:cs typeface="Times New Roman" panose="02020603050405020304" pitchFamily="18" charset="0"/>
              </a:rPr>
              <a:t>t) mm, p=0 v=0, fr=10hz, A =2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C072C51D-C96C-4338-AC06-D86746597AC4}"/>
              </a:ext>
            </a:extLst>
          </p:cNvPr>
          <p:cNvPicPr>
            <a:picLocks noChangeAspect="1"/>
          </p:cNvPicPr>
          <p:nvPr/>
        </p:nvPicPr>
        <p:blipFill rotWithShape="1">
          <a:blip r:embed="rId2"/>
          <a:srcRect l="-134" t="-3556" r="134" b="44889"/>
          <a:stretch/>
        </p:blipFill>
        <p:spPr bwMode="auto">
          <a:xfrm>
            <a:off x="242656" y="2574524"/>
            <a:ext cx="6645910" cy="1136341"/>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59D92F11-9E56-43B3-9E56-0374337D5E8F}"/>
              </a:ext>
            </a:extLst>
          </p:cNvPr>
          <p:cNvPicPr>
            <a:picLocks noChangeAspect="1"/>
          </p:cNvPicPr>
          <p:nvPr/>
        </p:nvPicPr>
        <p:blipFill rotWithShape="1">
          <a:blip r:embed="rId3">
            <a:extLst>
              <a:ext uri="{28A0092B-C50C-407E-A947-70E740481C1C}">
                <a14:useLocalDpi xmlns:a14="http://schemas.microsoft.com/office/drawing/2010/main" val="0"/>
              </a:ext>
            </a:extLst>
          </a:blip>
          <a:srcRect l="17471" b="18840"/>
          <a:stretch/>
        </p:blipFill>
        <p:spPr bwMode="auto">
          <a:xfrm>
            <a:off x="133164" y="4421081"/>
            <a:ext cx="5717220" cy="2436920"/>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591D08A6-5540-4A3C-ABB1-2E53738421D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5900" y="2574524"/>
            <a:ext cx="5963204" cy="2442611"/>
          </a:xfrm>
          <a:prstGeom prst="rect">
            <a:avLst/>
          </a:prstGeom>
          <a:noFill/>
        </p:spPr>
      </p:pic>
      <p:pic>
        <p:nvPicPr>
          <p:cNvPr id="7" name="Picture 6">
            <a:extLst>
              <a:ext uri="{FF2B5EF4-FFF2-40B4-BE49-F238E27FC236}">
                <a16:creationId xmlns:a16="http://schemas.microsoft.com/office/drawing/2014/main" id="{F2962D07-0B0F-4B9C-9BEA-035E3AD64BA9}"/>
              </a:ext>
            </a:extLst>
          </p:cNvPr>
          <p:cNvPicPr>
            <a:picLocks noChangeAspect="1"/>
          </p:cNvPicPr>
          <p:nvPr/>
        </p:nvPicPr>
        <p:blipFill rotWithShape="1">
          <a:blip r:embed="rId5">
            <a:extLst>
              <a:ext uri="{28A0092B-C50C-407E-A947-70E740481C1C}">
                <a14:useLocalDpi xmlns:a14="http://schemas.microsoft.com/office/drawing/2010/main" val="0"/>
              </a:ext>
            </a:extLst>
          </a:blip>
          <a:srcRect l="18484" b="18978"/>
          <a:stretch/>
        </p:blipFill>
        <p:spPr bwMode="auto">
          <a:xfrm>
            <a:off x="6175900" y="4902765"/>
            <a:ext cx="5963204" cy="19408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42619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EFC36-DDFD-431E-BFD0-E5E6B5E61E0F}"/>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a:extLst>
              <a:ext uri="{FF2B5EF4-FFF2-40B4-BE49-F238E27FC236}">
                <a16:creationId xmlns:a16="http://schemas.microsoft.com/office/drawing/2014/main" id="{A842D2E4-E122-4E3B-AD1C-00CD07AB756A}"/>
              </a:ext>
            </a:extLst>
          </p:cNvPr>
          <p:cNvSpPr>
            <a:spLocks noGrp="1"/>
          </p:cNvSpPr>
          <p:nvPr>
            <p:ph idx="1"/>
          </p:nvPr>
        </p:nvSpPr>
        <p:spPr>
          <a:xfrm>
            <a:off x="0" y="1991360"/>
            <a:ext cx="12191999" cy="4866640"/>
          </a:xfrm>
        </p:spPr>
        <p:txBody>
          <a:bodyPr/>
          <a:lstStyle/>
          <a:p>
            <a:r>
              <a:rPr lang="en-US" sz="1800" u="sng" dirty="0">
                <a:effectLst/>
                <a:latin typeface="Times New Roman" panose="02020603050405020304" pitchFamily="18" charset="0"/>
                <a:ea typeface="Calibri" panose="020F0502020204030204" pitchFamily="34" charset="0"/>
                <a:cs typeface="Times New Roman" panose="02020603050405020304" pitchFamily="18" charset="0"/>
              </a:rPr>
              <a:t>Case:2-qreff=4+2Sin(20</a:t>
            </a:r>
            <a:r>
              <a:rPr lang="en-US" sz="1800" u="sng" dirty="0">
                <a:effectLst/>
                <a:latin typeface="Trebuchet MS" panose="020B0603020202020204" pitchFamily="34" charset="0"/>
                <a:ea typeface="Calibri" panose="020F0502020204030204" pitchFamily="34" charset="0"/>
                <a:cs typeface="Times New Roman" panose="02020603050405020304" pitchFamily="18" charset="0"/>
              </a:rPr>
              <a:t>∏</a:t>
            </a:r>
            <a:r>
              <a:rPr lang="en-US" sz="1800" u="sng" dirty="0">
                <a:effectLst/>
                <a:latin typeface="Times New Roman" panose="02020603050405020304" pitchFamily="18" charset="0"/>
                <a:ea typeface="Calibri" panose="020F0502020204030204" pitchFamily="34" charset="0"/>
                <a:cs typeface="Times New Roman" panose="02020603050405020304" pitchFamily="18" charset="0"/>
              </a:rPr>
              <a:t>t) mm, p=50 at t= 2, v=0.1 at t=4, fr=10hz, A =2</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37CB59F-5F93-425F-9366-9FC3436A4EAF}"/>
              </a:ext>
            </a:extLst>
          </p:cNvPr>
          <p:cNvPicPr>
            <a:picLocks noChangeAspect="1"/>
          </p:cNvPicPr>
          <p:nvPr/>
        </p:nvPicPr>
        <p:blipFill rotWithShape="1">
          <a:blip r:embed="rId2">
            <a:extLst>
              <a:ext uri="{28A0092B-C50C-407E-A947-70E740481C1C}">
                <a14:useLocalDpi xmlns:a14="http://schemas.microsoft.com/office/drawing/2010/main" val="0"/>
              </a:ext>
            </a:extLst>
          </a:blip>
          <a:srcRect l="23103" b="31643"/>
          <a:stretch/>
        </p:blipFill>
        <p:spPr bwMode="auto">
          <a:xfrm>
            <a:off x="65992" y="2300370"/>
            <a:ext cx="6308176" cy="2474851"/>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A492A26-CEEA-4BAA-9CCC-6A8254E7D0E2}"/>
              </a:ext>
            </a:extLst>
          </p:cNvPr>
          <p:cNvPicPr>
            <a:picLocks noChangeAspect="1"/>
          </p:cNvPicPr>
          <p:nvPr/>
        </p:nvPicPr>
        <p:blipFill rotWithShape="1">
          <a:blip r:embed="rId3">
            <a:extLst>
              <a:ext uri="{28A0092B-C50C-407E-A947-70E740481C1C}">
                <a14:useLocalDpi xmlns:a14="http://schemas.microsoft.com/office/drawing/2010/main" val="0"/>
              </a:ext>
            </a:extLst>
          </a:blip>
          <a:srcRect l="15977" b="30193"/>
          <a:stretch/>
        </p:blipFill>
        <p:spPr bwMode="auto">
          <a:xfrm>
            <a:off x="6378532" y="2300371"/>
            <a:ext cx="5747476" cy="2215834"/>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413FDC99-8362-4869-9F76-10286E5746F4}"/>
              </a:ext>
            </a:extLst>
          </p:cNvPr>
          <p:cNvPicPr>
            <a:picLocks noChangeAspect="1"/>
          </p:cNvPicPr>
          <p:nvPr/>
        </p:nvPicPr>
        <p:blipFill rotWithShape="1">
          <a:blip r:embed="rId4">
            <a:extLst>
              <a:ext uri="{28A0092B-C50C-407E-A947-70E740481C1C}">
                <a14:useLocalDpi xmlns:a14="http://schemas.microsoft.com/office/drawing/2010/main" val="0"/>
              </a:ext>
            </a:extLst>
          </a:blip>
          <a:srcRect l="16322" b="35990"/>
          <a:stretch/>
        </p:blipFill>
        <p:spPr bwMode="auto">
          <a:xfrm>
            <a:off x="65991" y="4623973"/>
            <a:ext cx="6370320" cy="2149689"/>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CDA962DF-2236-4336-8D09-E63878333579}"/>
              </a:ext>
            </a:extLst>
          </p:cNvPr>
          <p:cNvPicPr>
            <a:picLocks noChangeAspect="1"/>
          </p:cNvPicPr>
          <p:nvPr/>
        </p:nvPicPr>
        <p:blipFill rotWithShape="1">
          <a:blip r:embed="rId5">
            <a:extLst>
              <a:ext uri="{28A0092B-C50C-407E-A947-70E740481C1C}">
                <a14:useLocalDpi xmlns:a14="http://schemas.microsoft.com/office/drawing/2010/main" val="0"/>
              </a:ext>
            </a:extLst>
          </a:blip>
          <a:srcRect l="13662" b="27981"/>
          <a:stretch/>
        </p:blipFill>
        <p:spPr bwMode="auto">
          <a:xfrm>
            <a:off x="6500378" y="4536743"/>
            <a:ext cx="5627554" cy="225592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74251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D659-E607-4377-9C77-E6C22E06D767}"/>
              </a:ext>
            </a:extLst>
          </p:cNvPr>
          <p:cNvSpPr>
            <a:spLocks noGrp="1"/>
          </p:cNvSpPr>
          <p:nvPr>
            <p:ph type="title"/>
          </p:nvPr>
        </p:nvSpPr>
        <p:spPr/>
        <p:txBody>
          <a:bodyPr>
            <a:normAutofit/>
          </a:bodyPr>
          <a:lstStyle/>
          <a:p>
            <a:r>
              <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ACKNOWLEDGMENT(S)</a:t>
            </a:r>
          </a:p>
        </p:txBody>
      </p:sp>
      <p:sp>
        <p:nvSpPr>
          <p:cNvPr id="3" name="Content Placeholder 2">
            <a:extLst>
              <a:ext uri="{FF2B5EF4-FFF2-40B4-BE49-F238E27FC236}">
                <a16:creationId xmlns:a16="http://schemas.microsoft.com/office/drawing/2014/main" id="{E9653053-E1D9-468D-8B3D-07ACF4D7CDED}"/>
              </a:ext>
            </a:extLst>
          </p:cNvPr>
          <p:cNvSpPr>
            <a:spLocks noGrp="1"/>
          </p:cNvSpPr>
          <p:nvPr>
            <p:ph idx="1"/>
          </p:nvPr>
        </p:nvSpPr>
        <p:spPr>
          <a:xfrm>
            <a:off x="523784" y="2286000"/>
            <a:ext cx="10220418" cy="4023360"/>
          </a:xfrm>
        </p:spPr>
        <p:txBody>
          <a:bodyPr/>
          <a:lstStyle/>
          <a:p>
            <a:pPr marL="342900" lvl="0" indent="-342900">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Dr. Qing-Chang Zhong, Dept. of ECE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Duo Wang, TA, ECE533, Dept. of ECE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MATHWORKS, MATLAB/SIMULINK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MATHCHA, ONLINE EQUATION WRITIMG, </a:t>
            </a:r>
            <a:r>
              <a:rPr lang="en-IN" sz="1800" dirty="0">
                <a:effectLst/>
                <a:latin typeface="Times New Roman" panose="02020603050405020304" pitchFamily="18" charset="0"/>
                <a:ea typeface="Calibri" panose="020F0502020204030204" pitchFamily="34" charset="0"/>
                <a:cs typeface="Times New Roman" panose="02020603050405020304" pitchFamily="18" charset="0"/>
                <a:hlinkClick r:id="rId2"/>
              </a:rPr>
              <a:t>https://www.mathcha.io/editor</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rPr>
              <a:t>IEEE Xplore</a:t>
            </a:r>
            <a:endParaRPr lang="en-IN" dirty="0"/>
          </a:p>
        </p:txBody>
      </p:sp>
    </p:spTree>
    <p:extLst>
      <p:ext uri="{BB962C8B-B14F-4D97-AF65-F5344CB8AC3E}">
        <p14:creationId xmlns:p14="http://schemas.microsoft.com/office/powerpoint/2010/main" val="422539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1FD3E-1F79-4FF2-97E8-6E3B58DACBCA}"/>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a:extLst>
              <a:ext uri="{FF2B5EF4-FFF2-40B4-BE49-F238E27FC236}">
                <a16:creationId xmlns:a16="http://schemas.microsoft.com/office/drawing/2014/main" id="{034C7D3D-A1A9-4E75-9891-464464BC8B2C}"/>
              </a:ext>
            </a:extLst>
          </p:cNvPr>
          <p:cNvSpPr>
            <a:spLocks noGrp="1"/>
          </p:cNvSpPr>
          <p:nvPr>
            <p:ph idx="1"/>
          </p:nvPr>
        </p:nvSpPr>
        <p:spPr>
          <a:xfrm>
            <a:off x="104775" y="2076450"/>
            <a:ext cx="11944350" cy="4676775"/>
          </a:xfrm>
        </p:spPr>
        <p:txBody>
          <a:bodyPr>
            <a:normAutofit fontScale="92500" lnSpcReduction="10000"/>
          </a:bodyPr>
          <a:lstStyle/>
          <a:p>
            <a:r>
              <a:rPr lang="en-US" sz="1900" dirty="0"/>
              <a:t>1839 Earnshaw's theorem showed electrostatic levitation cannot be stable, later theorem was extended to magnetostatic levitation by others scientist.</a:t>
            </a:r>
          </a:p>
          <a:p>
            <a:r>
              <a:rPr lang="en-US" sz="1900" dirty="0"/>
              <a:t>1933 Super diamagnetism Walther Meissner and Robert Ochsenfeld discovered the Meissner effect).</a:t>
            </a:r>
          </a:p>
          <a:p>
            <a:r>
              <a:rPr lang="en-US" sz="1900" dirty="0"/>
              <a:t>2005 homopolar electrodynamic bearing.</a:t>
            </a:r>
          </a:p>
          <a:p>
            <a:pPr marL="0" indent="0">
              <a:buNone/>
            </a:pPr>
            <a:r>
              <a:rPr lang="en-US" sz="2200" dirty="0"/>
              <a:t>Applications of magnetic levitation system:</a:t>
            </a:r>
          </a:p>
          <a:p>
            <a:r>
              <a:rPr lang="en-US" sz="1900" dirty="0"/>
              <a:t>Acoustic levitation                             Electrodynamic levitation </a:t>
            </a:r>
          </a:p>
          <a:p>
            <a:r>
              <a:rPr lang="en-US" sz="1900" dirty="0"/>
              <a:t>Aerodynamic levitation                      Magnetic bearing</a:t>
            </a:r>
          </a:p>
          <a:p>
            <a:r>
              <a:rPr lang="en-US" sz="1900" dirty="0"/>
              <a:t>Electrostatic levitation                      StarTram </a:t>
            </a:r>
          </a:p>
          <a:p>
            <a:r>
              <a:rPr lang="en-US" sz="1900" dirty="0"/>
              <a:t>Optical levitation                              Maglev transportation</a:t>
            </a:r>
          </a:p>
          <a:p>
            <a:r>
              <a:rPr lang="en-US" sz="1900" dirty="0"/>
              <a:t>Cyclotrons                                        Micro robotics</a:t>
            </a:r>
          </a:p>
          <a:p>
            <a:r>
              <a:rPr lang="en-US" sz="1900" dirty="0"/>
              <a:t>Launch loop</a:t>
            </a:r>
          </a:p>
          <a:p>
            <a:r>
              <a:rPr lang="en-US" sz="1900" dirty="0"/>
              <a:t>Magnetic bearing</a:t>
            </a:r>
          </a:p>
          <a:p>
            <a:pPr marL="0" indent="0">
              <a:buNone/>
            </a:pPr>
            <a:endParaRPr lang="en-US" sz="2200" dirty="0"/>
          </a:p>
          <a:p>
            <a:pPr marL="0" indent="0">
              <a:buNone/>
            </a:pPr>
            <a:endParaRPr lang="en-IN" dirty="0"/>
          </a:p>
        </p:txBody>
      </p:sp>
      <p:sp>
        <p:nvSpPr>
          <p:cNvPr id="4" name="TextBox 3">
            <a:extLst>
              <a:ext uri="{FF2B5EF4-FFF2-40B4-BE49-F238E27FC236}">
                <a16:creationId xmlns:a16="http://schemas.microsoft.com/office/drawing/2014/main" id="{22881AC3-AA25-4242-8D7E-F5C845E8F38D}"/>
              </a:ext>
            </a:extLst>
          </p:cNvPr>
          <p:cNvSpPr txBox="1"/>
          <p:nvPr/>
        </p:nvSpPr>
        <p:spPr>
          <a:xfrm flipH="1">
            <a:off x="11291067" y="1056441"/>
            <a:ext cx="220611" cy="400110"/>
          </a:xfrm>
          <a:prstGeom prst="rect">
            <a:avLst/>
          </a:prstGeom>
          <a:noFill/>
        </p:spPr>
        <p:txBody>
          <a:bodyPr wrap="square" rtlCol="0">
            <a:spAutoFit/>
          </a:bodyPr>
          <a:lstStyle/>
          <a:p>
            <a:r>
              <a:rPr lang="en-US" sz="2000" dirty="0">
                <a:solidFill>
                  <a:schemeClr val="bg2"/>
                </a:solidFill>
              </a:rPr>
              <a:t>3</a:t>
            </a:r>
            <a:endParaRPr lang="en-IN" sz="2000" dirty="0">
              <a:solidFill>
                <a:schemeClr val="bg2"/>
              </a:solidFill>
            </a:endParaRPr>
          </a:p>
        </p:txBody>
      </p:sp>
    </p:spTree>
    <p:extLst>
      <p:ext uri="{BB962C8B-B14F-4D97-AF65-F5344CB8AC3E}">
        <p14:creationId xmlns:p14="http://schemas.microsoft.com/office/powerpoint/2010/main" val="2870430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5D06-1903-403E-BD95-16133FD5478D}"/>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CONCLUSION</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a:extLst>
              <a:ext uri="{FF2B5EF4-FFF2-40B4-BE49-F238E27FC236}">
                <a16:creationId xmlns:a16="http://schemas.microsoft.com/office/drawing/2014/main" id="{7F5D711E-6FC9-4BE7-AFF3-B94A5A0056D1}"/>
              </a:ext>
            </a:extLst>
          </p:cNvPr>
          <p:cNvSpPr>
            <a:spLocks noGrp="1"/>
          </p:cNvSpPr>
          <p:nvPr>
            <p:ph idx="1"/>
          </p:nvPr>
        </p:nvSpPr>
        <p:spPr>
          <a:xfrm>
            <a:off x="124287" y="2285999"/>
            <a:ext cx="11967099" cy="4469907"/>
          </a:xfrm>
        </p:spPr>
        <p:txBody>
          <a:bodyPr/>
          <a:lstStyle/>
          <a:p>
            <a:r>
              <a:rPr lang="en-US" sz="1800" b="0" i="0" u="none" strike="noStrike" baseline="0" dirty="0">
                <a:solidFill>
                  <a:srgbClr val="000000"/>
                </a:solidFill>
                <a:latin typeface="Times New Roman" panose="02020603050405020304" pitchFamily="18" charset="0"/>
              </a:rPr>
              <a:t>In this project we investigated and designed UDE and H∞ controller for Maglev concept. Controller performance in presence of disturbance and noise is best in terms of disturbance rejection. </a:t>
            </a:r>
          </a:p>
          <a:p>
            <a:r>
              <a:rPr lang="en-US" sz="1800" b="0" i="0" u="none" strike="noStrike" baseline="0" dirty="0">
                <a:solidFill>
                  <a:srgbClr val="000000"/>
                </a:solidFill>
                <a:latin typeface="Times New Roman" panose="02020603050405020304" pitchFamily="18" charset="0"/>
              </a:rPr>
              <a:t>It tracks the desired performance in very short noise time. </a:t>
            </a:r>
          </a:p>
          <a:p>
            <a:r>
              <a:rPr lang="en-US" sz="1800" b="0" i="0" u="none" strike="noStrike" baseline="0" dirty="0">
                <a:solidFill>
                  <a:srgbClr val="000000"/>
                </a:solidFill>
                <a:latin typeface="Times New Roman" panose="02020603050405020304" pitchFamily="18" charset="0"/>
              </a:rPr>
              <a:t>It can be used to make stable an unstable plant. </a:t>
            </a:r>
          </a:p>
          <a:p>
            <a:r>
              <a:rPr lang="en-US" sz="1800" b="0" i="0" u="none" strike="noStrike" baseline="0" dirty="0">
                <a:solidFill>
                  <a:srgbClr val="000000"/>
                </a:solidFill>
                <a:latin typeface="Times New Roman" panose="02020603050405020304" pitchFamily="18" charset="0"/>
              </a:rPr>
              <a:t>Best part of UDE controller is it not only rejects disturbance; it also estimates the disturbance where H∞ controller modelling was simpler as compared to UDE but H∞ controller takes more time to obtain response during operation. </a:t>
            </a:r>
          </a:p>
          <a:p>
            <a:r>
              <a:rPr lang="en-US" sz="1800" b="0" i="0" u="none" strike="noStrike" baseline="0" dirty="0">
                <a:solidFill>
                  <a:srgbClr val="000000"/>
                </a:solidFill>
                <a:latin typeface="Times New Roman" panose="02020603050405020304" pitchFamily="18" charset="0"/>
              </a:rPr>
              <a:t>In this design, the controller parameters have been adjusted such that the system output tracks the output of the model reference. The proposed controller has achieved an asymptotic tracking of prescribed reference output with compensating the system parameters uncertainty. A variation of ±10% in system parameters has been considered. </a:t>
            </a:r>
            <a:endParaRPr lang="en-IN" dirty="0"/>
          </a:p>
        </p:txBody>
      </p:sp>
    </p:spTree>
    <p:extLst>
      <p:ext uri="{BB962C8B-B14F-4D97-AF65-F5344CB8AC3E}">
        <p14:creationId xmlns:p14="http://schemas.microsoft.com/office/powerpoint/2010/main" val="1228852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A1F58-AF49-44C2-B3F6-5CD277D67BB2}"/>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CITATION(S)</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Content Placeholder 8">
            <a:extLst>
              <a:ext uri="{FF2B5EF4-FFF2-40B4-BE49-F238E27FC236}">
                <a16:creationId xmlns:a16="http://schemas.microsoft.com/office/drawing/2014/main" id="{EBFF8A5D-72FF-4421-9AB8-2895723B8C07}"/>
              </a:ext>
            </a:extLst>
          </p:cNvPr>
          <p:cNvSpPr>
            <a:spLocks noGrp="1"/>
          </p:cNvSpPr>
          <p:nvPr>
            <p:ph idx="1"/>
          </p:nvPr>
        </p:nvSpPr>
        <p:spPr>
          <a:xfrm>
            <a:off x="66675" y="2285999"/>
            <a:ext cx="11982449" cy="4572001"/>
          </a:xfrm>
        </p:spPr>
        <p:txBody>
          <a:bodyPr>
            <a:normAutofit/>
          </a:bodyPr>
          <a:lstStyle/>
          <a:p>
            <a:pPr algn="just"/>
            <a:r>
              <a:rPr lang="en-US" sz="1200" b="1" i="1" u="none" strike="noStrike" baseline="0" dirty="0"/>
              <a:t>[1] Q.-C. Zhong and D. Rees, “Control of uncertain LTI systems based on an uncertainty and disturbance Estimator,” Journal of Dyn. Sys. Meas. Con.Trans. ASME, vol. 126, no. 4, pp. 905–910, Dec. 2004.</a:t>
            </a:r>
          </a:p>
          <a:p>
            <a:pPr algn="just"/>
            <a:r>
              <a:rPr lang="en-US" sz="1200" b="1" i="1" u="none" strike="noStrike" baseline="0" dirty="0"/>
              <a:t>[2] Q.-C. Zhong, A. Kuperman, and R. Stobart, “Design of UDE-based controllers from their two-degree-</a:t>
            </a:r>
            <a:r>
              <a:rPr lang="en-US" sz="1200" b="1" i="1" u="none" strike="noStrike" baseline="0" dirty="0" err="1"/>
              <a:t>offreedom</a:t>
            </a:r>
            <a:r>
              <a:rPr lang="en-US" sz="1200" b="1" i="1" dirty="0"/>
              <a:t> </a:t>
            </a:r>
            <a:r>
              <a:rPr lang="en-US" sz="1200" b="1" i="1" u="none" strike="noStrike" baseline="0" dirty="0"/>
              <a:t>nature,” International Journal of Robust and Nonlinear Control, vol. 21, pp. 1994–2008, Nov. </a:t>
            </a:r>
            <a:r>
              <a:rPr lang="en-IN" sz="1200" b="1" i="1" u="none" strike="noStrike" baseline="0" dirty="0"/>
              <a:t>2011.</a:t>
            </a:r>
          </a:p>
          <a:p>
            <a:pPr algn="l"/>
            <a:r>
              <a:rPr lang="en-US" sz="1200" b="1" i="1" u="none" strike="noStrike" baseline="0" dirty="0"/>
              <a:t>[3] B. Ren, Q.-C. Zhong, and J. Dai, “Asymptotic reference tracking and disturbance rejection of UDE-based robust control,” IEEE Trans. Ind. Electron., vol. 64, no. 4, pp. 3166–3176, Apr. 2017. </a:t>
            </a:r>
          </a:p>
          <a:p>
            <a:pPr algn="l"/>
            <a:r>
              <a:rPr lang="en-US" sz="1200" b="1" i="1" u="none" strike="noStrike" baseline="0" dirty="0"/>
              <a:t>[4] J. Chen, B. Ren, and Q.-C. Zhong, “UDE-based trajectory tracking control of piezoelectric stages,” IEEE Trans. Ind. Electron., vol. 63, no. 10, pp. 6450–6459, Oct 2016.</a:t>
            </a:r>
          </a:p>
          <a:p>
            <a:pPr algn="l"/>
            <a:r>
              <a:rPr lang="en-US" sz="1200" b="1" i="1" u="none" strike="noStrike" baseline="0" dirty="0"/>
              <a:t>[5] R. Sanz, P. García, Q.-C. Zhong, and P. Albertos, “Predictor-based control of a class of time-delay systems and its application to quadrotors,” IEEE Trans. Ind. Electron., vol. 64, no. 1, pp. 459–469, Jan </a:t>
            </a:r>
            <a:r>
              <a:rPr lang="en-IN" sz="1200" b="1" i="1" u="none" strike="noStrike" baseline="0" dirty="0"/>
              <a:t>2017.</a:t>
            </a:r>
          </a:p>
          <a:p>
            <a:pPr algn="l"/>
            <a:r>
              <a:rPr lang="en-US" sz="1200" b="1" i="1" u="none" strike="noStrike" baseline="0" dirty="0"/>
              <a:t>[6] Y. Wang, B. Ren, and Q.-C. Zhong, “Robust power flow control of grid-connected inverters,” IEEE Trans. </a:t>
            </a:r>
            <a:r>
              <a:rPr lang="en-IN" sz="1200" b="1" i="1" u="none" strike="noStrike" baseline="0" dirty="0"/>
              <a:t>Ind. Electron., vol. 63, no. 11, pp. 6887–6897, Nov. 2016.</a:t>
            </a:r>
          </a:p>
          <a:p>
            <a:pPr algn="l"/>
            <a:r>
              <a:rPr lang="en-US" sz="1200" b="1" i="1" u="none" strike="noStrike" baseline="0" dirty="0"/>
              <a:t>[7] B. Ren, Y. Wang, and Q.-C. Zhong, “UDE-based control of variable-speed wind turbine systems,” International Journal of Control, vol. 90, no.1, pp. 121–1362017.</a:t>
            </a:r>
          </a:p>
          <a:p>
            <a:pPr algn="l"/>
            <a:r>
              <a:rPr lang="en-US" sz="1200" b="1" i="1" u="none" strike="noStrike" baseline="0" dirty="0"/>
              <a:t>[8] Z. Tian, Q.-C. Zhong, B. Ren, and J. Yuan, “Sterilizability analysis and design of UDE-based robust control,” IET Control Theory Applications, vol. 13, no. 10, pp. 1445–1453, 2019.</a:t>
            </a:r>
          </a:p>
          <a:p>
            <a:r>
              <a:rPr lang="en-IN" sz="1200" b="1" i="1" dirty="0">
                <a:solidFill>
                  <a:srgbClr val="000000"/>
                </a:solidFill>
                <a:effectLst/>
                <a:ea typeface="Calibri" panose="020F0502020204030204" pitchFamily="34" charset="0"/>
              </a:rPr>
              <a:t>[9] S.K. Choudhary, “Robust Feedback Control Analysis of Magnetic Levitation System”, WSEAS Transactions on Systems. Vol. 13, pp. 285-291, 2014. </a:t>
            </a:r>
          </a:p>
          <a:p>
            <a:r>
              <a:rPr lang="en-IN" sz="1200" b="1" i="1" dirty="0">
                <a:effectLst/>
                <a:ea typeface="Calibri" panose="020F0502020204030204" pitchFamily="34" charset="0"/>
                <a:cs typeface="Times New Roman" panose="02020603050405020304" pitchFamily="18" charset="0"/>
              </a:rPr>
              <a:t>[10] I. Ahmad and M. A. Javaid, “Nonlinear Model and Controller Design for Magnetic Levitation System”, Recent Advances in Signal Processing, Robotics and Automation, University of Engineering &amp; Technology, Taxila, Pakistan, 2012. </a:t>
            </a:r>
          </a:p>
          <a:p>
            <a:r>
              <a:rPr lang="en-IN" sz="1200" b="1" i="1" dirty="0">
                <a:effectLst/>
                <a:ea typeface="Calibri" panose="020F0502020204030204" pitchFamily="34" charset="0"/>
                <a:cs typeface="Times New Roman" panose="02020603050405020304" pitchFamily="18" charset="0"/>
              </a:rPr>
              <a:t>[11] MATHWORKS, MATLAB TUTORIAL H-Infinity Performance - MATLAB &amp; Simulink (mathworks.com)</a:t>
            </a:r>
          </a:p>
          <a:p>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400" dirty="0">
              <a:solidFill>
                <a:srgbClr val="000000"/>
              </a:solidFill>
              <a:effectLst/>
              <a:latin typeface="Times New Roman" panose="02020603050405020304" pitchFamily="18" charset="0"/>
              <a:ea typeface="Calibri" panose="020F0502020204030204" pitchFamily="34" charset="0"/>
            </a:endParaRPr>
          </a:p>
          <a:p>
            <a:pPr algn="l"/>
            <a:endParaRPr lang="en-IN" sz="800" dirty="0"/>
          </a:p>
        </p:txBody>
      </p:sp>
    </p:spTree>
    <p:extLst>
      <p:ext uri="{BB962C8B-B14F-4D97-AF65-F5344CB8AC3E}">
        <p14:creationId xmlns:p14="http://schemas.microsoft.com/office/powerpoint/2010/main" val="34474504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F0B0C-87C7-4AF7-888A-457B03AAD4A8}"/>
              </a:ext>
            </a:extLst>
          </p:cNvPr>
          <p:cNvSpPr>
            <a:spLocks noGrp="1"/>
          </p:cNvSpPr>
          <p:nvPr>
            <p:ph type="title"/>
          </p:nvPr>
        </p:nvSpPr>
        <p:spPr/>
        <p:txBody>
          <a:bodyPr>
            <a:norm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5" name="Content Placeholder 4">
            <a:extLst>
              <a:ext uri="{FF2B5EF4-FFF2-40B4-BE49-F238E27FC236}">
                <a16:creationId xmlns:a16="http://schemas.microsoft.com/office/drawing/2014/main" id="{577B6ECB-A5F2-4442-A430-24F5F862A2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7880" y="1926453"/>
            <a:ext cx="8815526" cy="4554245"/>
          </a:xfrm>
          <a:prstGeom prst="rect">
            <a:avLst/>
          </a:prstGeom>
          <a:ln>
            <a:noFill/>
          </a:ln>
          <a:effectLst>
            <a:softEdge rad="112500"/>
          </a:effectLst>
        </p:spPr>
      </p:pic>
    </p:spTree>
    <p:extLst>
      <p:ext uri="{BB962C8B-B14F-4D97-AF65-F5344CB8AC3E}">
        <p14:creationId xmlns:p14="http://schemas.microsoft.com/office/powerpoint/2010/main" val="658229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D263D-B69A-4E46-8656-4D3031A6F740}"/>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5" name="Content Placeholder 4">
            <a:extLst>
              <a:ext uri="{FF2B5EF4-FFF2-40B4-BE49-F238E27FC236}">
                <a16:creationId xmlns:a16="http://schemas.microsoft.com/office/drawing/2014/main" id="{6FA293CA-D5E7-4E9F-BCFF-0107067E3B09}"/>
              </a:ext>
            </a:extLst>
          </p:cNvPr>
          <p:cNvPicPr>
            <a:picLocks noGrp="1" noChangeAspect="1"/>
          </p:cNvPicPr>
          <p:nvPr>
            <p:ph idx="1"/>
          </p:nvPr>
        </p:nvPicPr>
        <p:blipFill>
          <a:blip r:embed="rId2"/>
          <a:stretch>
            <a:fillRect/>
          </a:stretch>
        </p:blipFill>
        <p:spPr>
          <a:xfrm>
            <a:off x="97689" y="2107407"/>
            <a:ext cx="2613761" cy="2293144"/>
          </a:xfrm>
          <a:prstGeom prst="rect">
            <a:avLst/>
          </a:prstGeom>
        </p:spPr>
      </p:pic>
      <p:sp>
        <p:nvSpPr>
          <p:cNvPr id="4" name="TextBox 3">
            <a:extLst>
              <a:ext uri="{FF2B5EF4-FFF2-40B4-BE49-F238E27FC236}">
                <a16:creationId xmlns:a16="http://schemas.microsoft.com/office/drawing/2014/main" id="{70BBA144-9032-4CF3-ADE8-223811D5FB44}"/>
              </a:ext>
            </a:extLst>
          </p:cNvPr>
          <p:cNvSpPr txBox="1"/>
          <p:nvPr/>
        </p:nvSpPr>
        <p:spPr>
          <a:xfrm>
            <a:off x="11245349" y="1056441"/>
            <a:ext cx="266330" cy="400110"/>
          </a:xfrm>
          <a:prstGeom prst="rect">
            <a:avLst/>
          </a:prstGeom>
          <a:noFill/>
        </p:spPr>
        <p:txBody>
          <a:bodyPr wrap="square" rtlCol="0">
            <a:spAutoFit/>
          </a:bodyPr>
          <a:lstStyle/>
          <a:p>
            <a:r>
              <a:rPr lang="en-US" sz="2000" dirty="0">
                <a:solidFill>
                  <a:schemeClr val="bg2"/>
                </a:solidFill>
              </a:rPr>
              <a:t>4</a:t>
            </a:r>
            <a:endParaRPr lang="en-IN" sz="2000" dirty="0">
              <a:solidFill>
                <a:schemeClr val="bg2"/>
              </a:solidFill>
            </a:endParaRPr>
          </a:p>
        </p:txBody>
      </p:sp>
      <p:pic>
        <p:nvPicPr>
          <p:cNvPr id="7" name="Picture 6">
            <a:extLst>
              <a:ext uri="{FF2B5EF4-FFF2-40B4-BE49-F238E27FC236}">
                <a16:creationId xmlns:a16="http://schemas.microsoft.com/office/drawing/2014/main" id="{FB6D5498-F1E1-4C6C-925F-7D9A5D23D24C}"/>
              </a:ext>
            </a:extLst>
          </p:cNvPr>
          <p:cNvPicPr>
            <a:picLocks noChangeAspect="1"/>
          </p:cNvPicPr>
          <p:nvPr/>
        </p:nvPicPr>
        <p:blipFill>
          <a:blip r:embed="rId3"/>
          <a:stretch>
            <a:fillRect/>
          </a:stretch>
        </p:blipFill>
        <p:spPr>
          <a:xfrm>
            <a:off x="5686654" y="2107408"/>
            <a:ext cx="3267075" cy="2293144"/>
          </a:xfrm>
          <a:prstGeom prst="rect">
            <a:avLst/>
          </a:prstGeom>
        </p:spPr>
      </p:pic>
      <p:pic>
        <p:nvPicPr>
          <p:cNvPr id="10" name="Picture 9">
            <a:extLst>
              <a:ext uri="{FF2B5EF4-FFF2-40B4-BE49-F238E27FC236}">
                <a16:creationId xmlns:a16="http://schemas.microsoft.com/office/drawing/2014/main" id="{2562365E-94B8-4A6B-9E39-D8568618C3CB}"/>
              </a:ext>
            </a:extLst>
          </p:cNvPr>
          <p:cNvPicPr>
            <a:picLocks noChangeAspect="1"/>
          </p:cNvPicPr>
          <p:nvPr/>
        </p:nvPicPr>
        <p:blipFill rotWithShape="1">
          <a:blip r:embed="rId4"/>
          <a:srcRect b="42678"/>
          <a:stretch/>
        </p:blipFill>
        <p:spPr>
          <a:xfrm>
            <a:off x="3190253" y="4530918"/>
            <a:ext cx="3143250" cy="2184208"/>
          </a:xfrm>
          <a:prstGeom prst="rect">
            <a:avLst/>
          </a:prstGeom>
        </p:spPr>
      </p:pic>
      <p:pic>
        <p:nvPicPr>
          <p:cNvPr id="11" name="Picture 10">
            <a:extLst>
              <a:ext uri="{FF2B5EF4-FFF2-40B4-BE49-F238E27FC236}">
                <a16:creationId xmlns:a16="http://schemas.microsoft.com/office/drawing/2014/main" id="{3FA85FAB-41CA-460A-A78B-3E1BB7F403D8}"/>
              </a:ext>
            </a:extLst>
          </p:cNvPr>
          <p:cNvPicPr>
            <a:picLocks noChangeAspect="1"/>
          </p:cNvPicPr>
          <p:nvPr/>
        </p:nvPicPr>
        <p:blipFill rotWithShape="1">
          <a:blip r:embed="rId4"/>
          <a:srcRect t="57381"/>
          <a:stretch/>
        </p:blipFill>
        <p:spPr>
          <a:xfrm>
            <a:off x="6418606" y="4530918"/>
            <a:ext cx="3143250" cy="2174683"/>
          </a:xfrm>
          <a:prstGeom prst="rect">
            <a:avLst/>
          </a:prstGeom>
        </p:spPr>
      </p:pic>
      <p:pic>
        <p:nvPicPr>
          <p:cNvPr id="13" name="Picture 12">
            <a:extLst>
              <a:ext uri="{FF2B5EF4-FFF2-40B4-BE49-F238E27FC236}">
                <a16:creationId xmlns:a16="http://schemas.microsoft.com/office/drawing/2014/main" id="{1ACE1038-CE23-4B32-A4A1-4BDF774D3BDE}"/>
              </a:ext>
            </a:extLst>
          </p:cNvPr>
          <p:cNvPicPr>
            <a:picLocks noChangeAspect="1"/>
          </p:cNvPicPr>
          <p:nvPr/>
        </p:nvPicPr>
        <p:blipFill rotWithShape="1">
          <a:blip r:embed="rId5"/>
          <a:srcRect t="29811"/>
          <a:stretch/>
        </p:blipFill>
        <p:spPr>
          <a:xfrm>
            <a:off x="9042629" y="2107407"/>
            <a:ext cx="2954566" cy="2293144"/>
          </a:xfrm>
          <a:prstGeom prst="rect">
            <a:avLst/>
          </a:prstGeom>
        </p:spPr>
      </p:pic>
      <p:pic>
        <p:nvPicPr>
          <p:cNvPr id="14" name="Picture 13">
            <a:extLst>
              <a:ext uri="{FF2B5EF4-FFF2-40B4-BE49-F238E27FC236}">
                <a16:creationId xmlns:a16="http://schemas.microsoft.com/office/drawing/2014/main" id="{B9AC80A5-CAEE-477A-B499-FB92CAC04778}"/>
              </a:ext>
            </a:extLst>
          </p:cNvPr>
          <p:cNvPicPr>
            <a:picLocks noChangeAspect="1"/>
          </p:cNvPicPr>
          <p:nvPr/>
        </p:nvPicPr>
        <p:blipFill>
          <a:blip r:embed="rId6"/>
          <a:stretch>
            <a:fillRect/>
          </a:stretch>
        </p:blipFill>
        <p:spPr>
          <a:xfrm>
            <a:off x="2800350" y="2093892"/>
            <a:ext cx="2797404" cy="2293144"/>
          </a:xfrm>
          <a:prstGeom prst="rect">
            <a:avLst/>
          </a:prstGeom>
          <a:blipFill>
            <a:blip r:embed="rId7"/>
            <a:tile tx="0" ty="0" sx="100000" sy="100000" flip="none" algn="tl"/>
          </a:blipFill>
        </p:spPr>
      </p:pic>
      <p:pic>
        <p:nvPicPr>
          <p:cNvPr id="15" name="Picture 14">
            <a:extLst>
              <a:ext uri="{FF2B5EF4-FFF2-40B4-BE49-F238E27FC236}">
                <a16:creationId xmlns:a16="http://schemas.microsoft.com/office/drawing/2014/main" id="{F186C239-83E5-4EC7-B958-F87C8147B8A3}"/>
              </a:ext>
            </a:extLst>
          </p:cNvPr>
          <p:cNvPicPr>
            <a:picLocks noChangeAspect="1"/>
          </p:cNvPicPr>
          <p:nvPr/>
        </p:nvPicPr>
        <p:blipFill>
          <a:blip r:embed="rId8"/>
          <a:stretch>
            <a:fillRect/>
          </a:stretch>
        </p:blipFill>
        <p:spPr>
          <a:xfrm>
            <a:off x="97689" y="4487733"/>
            <a:ext cx="3007461" cy="2280102"/>
          </a:xfrm>
          <a:prstGeom prst="rect">
            <a:avLst/>
          </a:prstGeom>
        </p:spPr>
      </p:pic>
      <p:pic>
        <p:nvPicPr>
          <p:cNvPr id="16" name="Picture 15">
            <a:extLst>
              <a:ext uri="{FF2B5EF4-FFF2-40B4-BE49-F238E27FC236}">
                <a16:creationId xmlns:a16="http://schemas.microsoft.com/office/drawing/2014/main" id="{B05239CE-0566-4F8A-B406-F1007F1C4F56}"/>
              </a:ext>
            </a:extLst>
          </p:cNvPr>
          <p:cNvPicPr>
            <a:picLocks noChangeAspect="1"/>
          </p:cNvPicPr>
          <p:nvPr/>
        </p:nvPicPr>
        <p:blipFill rotWithShape="1">
          <a:blip r:embed="rId9"/>
          <a:srcRect l="3569" r="46158"/>
          <a:stretch/>
        </p:blipFill>
        <p:spPr>
          <a:xfrm>
            <a:off x="9646959" y="4531752"/>
            <a:ext cx="2350236" cy="2173849"/>
          </a:xfrm>
          <a:prstGeom prst="rect">
            <a:avLst/>
          </a:prstGeom>
        </p:spPr>
      </p:pic>
    </p:spTree>
    <p:extLst>
      <p:ext uri="{BB962C8B-B14F-4D97-AF65-F5344CB8AC3E}">
        <p14:creationId xmlns:p14="http://schemas.microsoft.com/office/powerpoint/2010/main" val="513726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BA85-9AF1-41EE-8F88-86693DE03E09}"/>
              </a:ext>
            </a:extLst>
          </p:cNvPr>
          <p:cNvSpPr>
            <a:spLocks noGrp="1"/>
          </p:cNvSpPr>
          <p:nvPr>
            <p:ph type="title"/>
          </p:nvPr>
        </p:nvSpPr>
        <p:spPr/>
        <p:txBody>
          <a:bodyPr/>
          <a:lstStyle/>
          <a:p>
            <a:r>
              <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PURPOSE</a:t>
            </a:r>
          </a:p>
        </p:txBody>
      </p:sp>
      <p:sp>
        <p:nvSpPr>
          <p:cNvPr id="3" name="Content Placeholder 2">
            <a:extLst>
              <a:ext uri="{FF2B5EF4-FFF2-40B4-BE49-F238E27FC236}">
                <a16:creationId xmlns:a16="http://schemas.microsoft.com/office/drawing/2014/main" id="{D8466608-AAE1-4BE9-B0CE-6CF06C306DA4}"/>
              </a:ext>
            </a:extLst>
          </p:cNvPr>
          <p:cNvSpPr>
            <a:spLocks noGrp="1"/>
          </p:cNvSpPr>
          <p:nvPr>
            <p:ph idx="1"/>
          </p:nvPr>
        </p:nvSpPr>
        <p:spPr>
          <a:xfrm>
            <a:off x="76200" y="2028826"/>
            <a:ext cx="12039599" cy="4743450"/>
          </a:xfrm>
        </p:spPr>
        <p:txBody>
          <a:bodyPr>
            <a:normAutofit lnSpcReduction="10000"/>
          </a:bodyPr>
          <a:lstStyle/>
          <a:p>
            <a:r>
              <a:rPr lang="en-US" sz="1900" dirty="0"/>
              <a:t>The purpose of studying Magnetic Levitator is how magnetic fields are generated and the repulsion force that the system must have in order to avoid the force of gravity that all bodies are affected. This is the starting point to understand how a body could levitate.</a:t>
            </a:r>
          </a:p>
          <a:p>
            <a:r>
              <a:rPr lang="en-US" sz="1900" dirty="0"/>
              <a:t>Day by day magnetic levitation is becoming a vital part of our mankind. It is widely used in transportation, entertainment, space science, toys and science experiments etc.</a:t>
            </a:r>
          </a:p>
          <a:p>
            <a:r>
              <a:rPr lang="en-US" sz="1900" dirty="0"/>
              <a:t>So to keep it stable and under control from disturbances and uncertainties we are studying it.</a:t>
            </a:r>
          </a:p>
          <a:p>
            <a:r>
              <a:rPr lang="en-US" sz="1900" dirty="0"/>
              <a:t>There are several kind of control theories which helps to remove uncertainties from a magnetic levitation system. </a:t>
            </a:r>
          </a:p>
          <a:p>
            <a:r>
              <a:rPr lang="en-US" sz="1900" dirty="0"/>
              <a:t>Uncertainty and Disturbance Estimator (UDE)       Proportional–integral (PI)</a:t>
            </a:r>
          </a:p>
          <a:p>
            <a:r>
              <a:rPr lang="en-US" sz="1900" dirty="0"/>
              <a:t>H-infinity                                                            Proportional Derivative (PD)</a:t>
            </a:r>
          </a:p>
          <a:p>
            <a:r>
              <a:rPr lang="en-US" sz="1900" dirty="0"/>
              <a:t>Fuzzy-logic                                                          Proportional, Integral, Derivative</a:t>
            </a:r>
          </a:p>
          <a:p>
            <a:r>
              <a:rPr lang="en-US" sz="1900" dirty="0"/>
              <a:t>proportional–integral–derivative (PID)</a:t>
            </a:r>
          </a:p>
          <a:p>
            <a:r>
              <a:rPr lang="en-US" sz="1900" dirty="0"/>
              <a:t>Here we are designing control system for magnetic levitation using UDE controller and H-infinity controller to compare both result and conclude which one is the better controller in this magnetic levitation context.</a:t>
            </a:r>
          </a:p>
        </p:txBody>
      </p:sp>
      <p:sp>
        <p:nvSpPr>
          <p:cNvPr id="4" name="TextBox 3">
            <a:extLst>
              <a:ext uri="{FF2B5EF4-FFF2-40B4-BE49-F238E27FC236}">
                <a16:creationId xmlns:a16="http://schemas.microsoft.com/office/drawing/2014/main" id="{9DDC0A5B-8616-4044-BE53-D33E12F0CDED}"/>
              </a:ext>
            </a:extLst>
          </p:cNvPr>
          <p:cNvSpPr txBox="1"/>
          <p:nvPr/>
        </p:nvSpPr>
        <p:spPr>
          <a:xfrm>
            <a:off x="11245349" y="1056441"/>
            <a:ext cx="266330" cy="400110"/>
          </a:xfrm>
          <a:prstGeom prst="rect">
            <a:avLst/>
          </a:prstGeom>
          <a:noFill/>
        </p:spPr>
        <p:txBody>
          <a:bodyPr wrap="square" rtlCol="0">
            <a:spAutoFit/>
          </a:bodyPr>
          <a:lstStyle/>
          <a:p>
            <a:r>
              <a:rPr lang="en-US" sz="2000" dirty="0">
                <a:solidFill>
                  <a:schemeClr val="bg2"/>
                </a:solidFill>
              </a:rPr>
              <a:t>5</a:t>
            </a:r>
            <a:endParaRPr lang="en-IN" sz="2000" dirty="0">
              <a:solidFill>
                <a:schemeClr val="bg2"/>
              </a:solidFill>
            </a:endParaRPr>
          </a:p>
        </p:txBody>
      </p:sp>
    </p:spTree>
    <p:extLst>
      <p:ext uri="{BB962C8B-B14F-4D97-AF65-F5344CB8AC3E}">
        <p14:creationId xmlns:p14="http://schemas.microsoft.com/office/powerpoint/2010/main" val="1047956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73DF2-4A17-413A-84C1-76EF2D606296}"/>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STUDY AIM(S)</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a:extLst>
              <a:ext uri="{FF2B5EF4-FFF2-40B4-BE49-F238E27FC236}">
                <a16:creationId xmlns:a16="http://schemas.microsoft.com/office/drawing/2014/main" id="{401D4A6A-DB28-4BAF-B1B2-BEB198CF5FF1}"/>
              </a:ext>
            </a:extLst>
          </p:cNvPr>
          <p:cNvSpPr>
            <a:spLocks noGrp="1"/>
          </p:cNvSpPr>
          <p:nvPr>
            <p:ph idx="1"/>
          </p:nvPr>
        </p:nvSpPr>
        <p:spPr>
          <a:xfrm>
            <a:off x="76200" y="2038350"/>
            <a:ext cx="12001499" cy="4724400"/>
          </a:xfrm>
        </p:spPr>
        <p:txBody>
          <a:bodyPr/>
          <a:lstStyle/>
          <a:p>
            <a:pPr marL="0" indent="0">
              <a:buNone/>
            </a:pPr>
            <a:r>
              <a:rPr lang="en-US" dirty="0"/>
              <a:t>Our Aim of this project is,</a:t>
            </a:r>
          </a:p>
          <a:p>
            <a:r>
              <a:rPr lang="en-US" dirty="0"/>
              <a:t>Study of open-loop system and closed-loop system for given magnetic levitation system.</a:t>
            </a:r>
          </a:p>
          <a:p>
            <a:r>
              <a:rPr lang="en-US" dirty="0"/>
              <a:t>Designing UDE controller for given magnetic levitation from given parameters and conditions.</a:t>
            </a:r>
          </a:p>
          <a:p>
            <a:r>
              <a:rPr lang="en-US" dirty="0"/>
              <a:t>Describing the system with a state-space model.</a:t>
            </a:r>
          </a:p>
          <a:p>
            <a:r>
              <a:rPr lang="en-US" dirty="0"/>
              <a:t>Formulate a closed-loop H-infinity control system so that the position “q” of the ball can track the position reference “qref”.</a:t>
            </a:r>
          </a:p>
          <a:p>
            <a:r>
              <a:rPr lang="en-US" dirty="0"/>
              <a:t>Design H-infinity controller for given magnetic levitation from given parameters and conditions.</a:t>
            </a:r>
          </a:p>
          <a:p>
            <a:r>
              <a:rPr lang="en-US" dirty="0"/>
              <a:t>Comparing both and giving remark.</a:t>
            </a:r>
          </a:p>
          <a:p>
            <a:pPr marL="0" indent="0">
              <a:buNone/>
            </a:pPr>
            <a:endParaRPr lang="en-IN" dirty="0"/>
          </a:p>
        </p:txBody>
      </p:sp>
      <p:sp>
        <p:nvSpPr>
          <p:cNvPr id="4" name="TextBox 3">
            <a:extLst>
              <a:ext uri="{FF2B5EF4-FFF2-40B4-BE49-F238E27FC236}">
                <a16:creationId xmlns:a16="http://schemas.microsoft.com/office/drawing/2014/main" id="{1C14D8DC-DF7D-4F7D-B5E5-0BD6785BDCC1}"/>
              </a:ext>
            </a:extLst>
          </p:cNvPr>
          <p:cNvSpPr txBox="1"/>
          <p:nvPr/>
        </p:nvSpPr>
        <p:spPr>
          <a:xfrm>
            <a:off x="11245349" y="1056441"/>
            <a:ext cx="266330" cy="400110"/>
          </a:xfrm>
          <a:prstGeom prst="rect">
            <a:avLst/>
          </a:prstGeom>
          <a:noFill/>
        </p:spPr>
        <p:txBody>
          <a:bodyPr wrap="square" rtlCol="0">
            <a:spAutoFit/>
          </a:bodyPr>
          <a:lstStyle/>
          <a:p>
            <a:r>
              <a:rPr lang="en-US" sz="2000" dirty="0">
                <a:solidFill>
                  <a:schemeClr val="bg2"/>
                </a:solidFill>
              </a:rPr>
              <a:t>6</a:t>
            </a:r>
            <a:endParaRPr lang="en-IN" sz="2000" dirty="0">
              <a:solidFill>
                <a:schemeClr val="bg2"/>
              </a:solidFill>
            </a:endParaRPr>
          </a:p>
        </p:txBody>
      </p:sp>
    </p:spTree>
    <p:extLst>
      <p:ext uri="{BB962C8B-B14F-4D97-AF65-F5344CB8AC3E}">
        <p14:creationId xmlns:p14="http://schemas.microsoft.com/office/powerpoint/2010/main" val="1484833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9057325-A2EB-449E-B497-F53D378483A4}"/>
              </a:ext>
            </a:extLst>
          </p:cNvPr>
          <p:cNvSpPr>
            <a:spLocks noGrp="1"/>
          </p:cNvSpPr>
          <p:nvPr>
            <p:ph type="title"/>
          </p:nvPr>
        </p:nvSpPr>
        <p:spPr/>
        <p:txBody>
          <a:bodyPr/>
          <a:lstStyle/>
          <a:p>
            <a:r>
              <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EXAMPLE MODEL</a:t>
            </a:r>
          </a:p>
        </p:txBody>
      </p:sp>
      <p:pic>
        <p:nvPicPr>
          <p:cNvPr id="9" name="final_625f7deb6af3dc00c55ba1e5_246744">
            <a:hlinkClick r:id="" action="ppaction://media"/>
            <a:extLst>
              <a:ext uri="{FF2B5EF4-FFF2-40B4-BE49-F238E27FC236}">
                <a16:creationId xmlns:a16="http://schemas.microsoft.com/office/drawing/2014/main" id="{96991199-5BB0-4A49-9B24-785A06924ED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16325" y="2286000"/>
            <a:ext cx="4535488" cy="4021138"/>
          </a:xfrm>
          <a:prstGeom prst="rect">
            <a:avLst/>
          </a:prstGeom>
          <a:solidFill>
            <a:srgbClr val="4F81B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TextBox 3">
            <a:extLst>
              <a:ext uri="{FF2B5EF4-FFF2-40B4-BE49-F238E27FC236}">
                <a16:creationId xmlns:a16="http://schemas.microsoft.com/office/drawing/2014/main" id="{6BF49472-C721-44DF-99F1-377CDFFEC005}"/>
              </a:ext>
            </a:extLst>
          </p:cNvPr>
          <p:cNvSpPr txBox="1"/>
          <p:nvPr/>
        </p:nvSpPr>
        <p:spPr>
          <a:xfrm>
            <a:off x="11245349" y="1056441"/>
            <a:ext cx="266330" cy="400110"/>
          </a:xfrm>
          <a:prstGeom prst="rect">
            <a:avLst/>
          </a:prstGeom>
          <a:noFill/>
        </p:spPr>
        <p:txBody>
          <a:bodyPr wrap="square" rtlCol="0">
            <a:spAutoFit/>
          </a:bodyPr>
          <a:lstStyle/>
          <a:p>
            <a:r>
              <a:rPr lang="en-US" sz="2000" dirty="0">
                <a:solidFill>
                  <a:schemeClr val="bg2"/>
                </a:solidFill>
              </a:rPr>
              <a:t>7</a:t>
            </a:r>
            <a:endParaRPr lang="en-IN" sz="2000" dirty="0">
              <a:solidFill>
                <a:schemeClr val="bg2"/>
              </a:solidFill>
            </a:endParaRPr>
          </a:p>
        </p:txBody>
      </p:sp>
      <p:sp>
        <p:nvSpPr>
          <p:cNvPr id="10" name="TextBox 9">
            <a:extLst>
              <a:ext uri="{FF2B5EF4-FFF2-40B4-BE49-F238E27FC236}">
                <a16:creationId xmlns:a16="http://schemas.microsoft.com/office/drawing/2014/main" id="{11CB8F36-2979-4BA1-B7AF-FE22D74A47B8}"/>
              </a:ext>
            </a:extLst>
          </p:cNvPr>
          <p:cNvSpPr txBox="1"/>
          <p:nvPr/>
        </p:nvSpPr>
        <p:spPr>
          <a:xfrm>
            <a:off x="152400" y="2552699"/>
            <a:ext cx="2750598" cy="369332"/>
          </a:xfrm>
          <a:prstGeom prst="rect">
            <a:avLst/>
          </a:prstGeom>
          <a:gradFill>
            <a:gsLst>
              <a:gs pos="15650">
                <a:schemeClr val="accent1">
                  <a:lumMod val="20000"/>
                  <a:lumOff val="80000"/>
                </a:schemeClr>
              </a:gs>
              <a:gs pos="0">
                <a:schemeClr val="accent4">
                  <a:lumMod val="75000"/>
                </a:schemeClr>
              </a:gs>
              <a:gs pos="50000">
                <a:schemeClr val="accent4">
                  <a:lumMod val="40000"/>
                  <a:lumOff val="60000"/>
                </a:schemeClr>
              </a:gs>
              <a:gs pos="100000">
                <a:schemeClr val="bg2">
                  <a:shade val="78000"/>
                  <a:hueMod val="44000"/>
                  <a:satMod val="200000"/>
                  <a:lumMod val="69000"/>
                </a:schemeClr>
              </a:gs>
            </a:gsLst>
            <a:lin ang="2520000" scaled="0"/>
          </a:gradFill>
        </p:spPr>
        <p:txBody>
          <a:bodyPr wrap="square" rtlCol="0">
            <a:spAutoFit/>
          </a:bodyPr>
          <a:lstStyle/>
          <a:p>
            <a:r>
              <a:rPr lang="en-US" b="1" dirty="0"/>
              <a:t>CONTROL UNIT/CIRCUIT</a:t>
            </a:r>
            <a:endParaRPr lang="en-IN" b="1" dirty="0"/>
          </a:p>
        </p:txBody>
      </p:sp>
      <p:sp>
        <p:nvSpPr>
          <p:cNvPr id="11" name="TextBox 10">
            <a:extLst>
              <a:ext uri="{FF2B5EF4-FFF2-40B4-BE49-F238E27FC236}">
                <a16:creationId xmlns:a16="http://schemas.microsoft.com/office/drawing/2014/main" id="{3E85D651-82E6-450E-9108-8758ED414455}"/>
              </a:ext>
            </a:extLst>
          </p:cNvPr>
          <p:cNvSpPr txBox="1"/>
          <p:nvPr/>
        </p:nvSpPr>
        <p:spPr>
          <a:xfrm>
            <a:off x="9558590" y="3938313"/>
            <a:ext cx="2372997" cy="369332"/>
          </a:xfrm>
          <a:prstGeom prst="rect">
            <a:avLst/>
          </a:prstGeom>
          <a:gradFill>
            <a:gsLst>
              <a:gs pos="15650">
                <a:schemeClr val="accent1">
                  <a:lumMod val="20000"/>
                  <a:lumOff val="80000"/>
                </a:schemeClr>
              </a:gs>
              <a:gs pos="0">
                <a:schemeClr val="accent4">
                  <a:lumMod val="75000"/>
                </a:schemeClr>
              </a:gs>
              <a:gs pos="50000">
                <a:schemeClr val="accent4">
                  <a:lumMod val="40000"/>
                  <a:lumOff val="60000"/>
                </a:schemeClr>
              </a:gs>
              <a:gs pos="100000">
                <a:schemeClr val="bg2">
                  <a:shade val="78000"/>
                  <a:hueMod val="44000"/>
                  <a:satMod val="200000"/>
                  <a:lumMod val="69000"/>
                </a:schemeClr>
              </a:gs>
            </a:gsLst>
            <a:lin ang="2520000" scaled="0"/>
          </a:gradFill>
        </p:spPr>
        <p:txBody>
          <a:bodyPr wrap="square" rtlCol="0">
            <a:spAutoFit/>
          </a:bodyPr>
          <a:lstStyle/>
          <a:p>
            <a:r>
              <a:rPr lang="en-US" dirty="0"/>
              <a:t>NEODYMIUM MAGNET</a:t>
            </a:r>
            <a:endParaRPr lang="en-IN" dirty="0"/>
          </a:p>
        </p:txBody>
      </p:sp>
      <p:sp>
        <p:nvSpPr>
          <p:cNvPr id="12" name="TextBox 11">
            <a:extLst>
              <a:ext uri="{FF2B5EF4-FFF2-40B4-BE49-F238E27FC236}">
                <a16:creationId xmlns:a16="http://schemas.microsoft.com/office/drawing/2014/main" id="{4D4B321F-0663-47AA-AE73-FC0B3676F59C}"/>
              </a:ext>
            </a:extLst>
          </p:cNvPr>
          <p:cNvSpPr txBox="1"/>
          <p:nvPr/>
        </p:nvSpPr>
        <p:spPr>
          <a:xfrm>
            <a:off x="9620736" y="2597191"/>
            <a:ext cx="2088912" cy="369332"/>
          </a:xfrm>
          <a:prstGeom prst="rect">
            <a:avLst/>
          </a:prstGeom>
          <a:gradFill>
            <a:gsLst>
              <a:gs pos="15650">
                <a:schemeClr val="accent1">
                  <a:lumMod val="20000"/>
                  <a:lumOff val="80000"/>
                </a:schemeClr>
              </a:gs>
              <a:gs pos="0">
                <a:schemeClr val="accent4">
                  <a:lumMod val="75000"/>
                </a:schemeClr>
              </a:gs>
              <a:gs pos="50000">
                <a:schemeClr val="accent4">
                  <a:lumMod val="40000"/>
                  <a:lumOff val="60000"/>
                </a:schemeClr>
              </a:gs>
              <a:gs pos="100000">
                <a:schemeClr val="bg2">
                  <a:shade val="78000"/>
                  <a:hueMod val="44000"/>
                  <a:satMod val="200000"/>
                  <a:lumMod val="69000"/>
                </a:schemeClr>
              </a:gs>
            </a:gsLst>
            <a:lin ang="2520000" scaled="0"/>
          </a:gradFill>
        </p:spPr>
        <p:txBody>
          <a:bodyPr wrap="square" rtlCol="0">
            <a:spAutoFit/>
          </a:bodyPr>
          <a:lstStyle/>
          <a:p>
            <a:r>
              <a:rPr lang="en-US" b="1" dirty="0"/>
              <a:t>ELECTROMAGNET</a:t>
            </a:r>
            <a:endParaRPr lang="en-IN" b="1" dirty="0"/>
          </a:p>
        </p:txBody>
      </p:sp>
      <p:sp>
        <p:nvSpPr>
          <p:cNvPr id="13" name="TextBox 12">
            <a:extLst>
              <a:ext uri="{FF2B5EF4-FFF2-40B4-BE49-F238E27FC236}">
                <a16:creationId xmlns:a16="http://schemas.microsoft.com/office/drawing/2014/main" id="{A9FB88BC-28CC-49D0-98C4-D30E827CC420}"/>
              </a:ext>
            </a:extLst>
          </p:cNvPr>
          <p:cNvSpPr txBox="1"/>
          <p:nvPr/>
        </p:nvSpPr>
        <p:spPr>
          <a:xfrm>
            <a:off x="9942991" y="3267751"/>
            <a:ext cx="1565128" cy="369332"/>
          </a:xfrm>
          <a:prstGeom prst="rect">
            <a:avLst/>
          </a:prstGeom>
          <a:gradFill>
            <a:gsLst>
              <a:gs pos="15650">
                <a:schemeClr val="accent1">
                  <a:lumMod val="20000"/>
                  <a:lumOff val="80000"/>
                </a:schemeClr>
              </a:gs>
              <a:gs pos="0">
                <a:schemeClr val="accent4">
                  <a:lumMod val="75000"/>
                </a:schemeClr>
              </a:gs>
              <a:gs pos="50000">
                <a:schemeClr val="accent4">
                  <a:lumMod val="40000"/>
                  <a:lumOff val="60000"/>
                </a:schemeClr>
              </a:gs>
              <a:gs pos="100000">
                <a:schemeClr val="bg2">
                  <a:shade val="78000"/>
                  <a:hueMod val="44000"/>
                  <a:satMod val="200000"/>
                  <a:lumMod val="69000"/>
                </a:schemeClr>
              </a:gs>
            </a:gsLst>
            <a:lin ang="2520000" scaled="0"/>
          </a:gradFill>
        </p:spPr>
        <p:txBody>
          <a:bodyPr wrap="square" rtlCol="0">
            <a:spAutoFit/>
          </a:bodyPr>
          <a:lstStyle/>
          <a:p>
            <a:r>
              <a:rPr lang="en-US" dirty="0"/>
              <a:t>HALL SENSOR</a:t>
            </a:r>
            <a:endParaRPr lang="en-IN" dirty="0"/>
          </a:p>
        </p:txBody>
      </p:sp>
      <p:sp>
        <p:nvSpPr>
          <p:cNvPr id="15" name="TextBox 14">
            <a:extLst>
              <a:ext uri="{FF2B5EF4-FFF2-40B4-BE49-F238E27FC236}">
                <a16:creationId xmlns:a16="http://schemas.microsoft.com/office/drawing/2014/main" id="{D519F75D-79AE-4E6A-AEEB-C7C9EEA2D5CF}"/>
              </a:ext>
            </a:extLst>
          </p:cNvPr>
          <p:cNvSpPr txBox="1"/>
          <p:nvPr/>
        </p:nvSpPr>
        <p:spPr>
          <a:xfrm>
            <a:off x="10020231" y="4681045"/>
            <a:ext cx="1627272" cy="369332"/>
          </a:xfrm>
          <a:prstGeom prst="rect">
            <a:avLst/>
          </a:prstGeom>
          <a:gradFill>
            <a:gsLst>
              <a:gs pos="15650">
                <a:schemeClr val="accent1">
                  <a:lumMod val="20000"/>
                  <a:lumOff val="80000"/>
                </a:schemeClr>
              </a:gs>
              <a:gs pos="0">
                <a:schemeClr val="accent4">
                  <a:lumMod val="75000"/>
                </a:schemeClr>
              </a:gs>
              <a:gs pos="50000">
                <a:schemeClr val="accent4">
                  <a:lumMod val="40000"/>
                  <a:lumOff val="60000"/>
                </a:schemeClr>
              </a:gs>
              <a:gs pos="100000">
                <a:schemeClr val="bg2">
                  <a:shade val="78000"/>
                  <a:hueMod val="44000"/>
                  <a:satMod val="200000"/>
                  <a:lumMod val="69000"/>
                </a:schemeClr>
              </a:gs>
            </a:gsLst>
            <a:lin ang="2520000" scaled="0"/>
          </a:gradFill>
        </p:spPr>
        <p:txBody>
          <a:bodyPr wrap="square" rtlCol="0">
            <a:spAutoFit/>
          </a:bodyPr>
          <a:lstStyle/>
          <a:p>
            <a:r>
              <a:rPr lang="en-US" dirty="0"/>
              <a:t>PLASTIC BALL</a:t>
            </a:r>
            <a:endParaRPr lang="en-IN" dirty="0"/>
          </a:p>
        </p:txBody>
      </p:sp>
      <p:cxnSp>
        <p:nvCxnSpPr>
          <p:cNvPr id="17" name="Straight Arrow Connector 16">
            <a:extLst>
              <a:ext uri="{FF2B5EF4-FFF2-40B4-BE49-F238E27FC236}">
                <a16:creationId xmlns:a16="http://schemas.microsoft.com/office/drawing/2014/main" id="{B1E68121-18A0-4167-92BE-F3EA2A624C78}"/>
              </a:ext>
            </a:extLst>
          </p:cNvPr>
          <p:cNvCxnSpPr>
            <a:cxnSpLocks/>
            <a:stCxn id="12" idx="1"/>
          </p:cNvCxnSpPr>
          <p:nvPr/>
        </p:nvCxnSpPr>
        <p:spPr>
          <a:xfrm flipH="1">
            <a:off x="8309499" y="2781857"/>
            <a:ext cx="1311237" cy="0"/>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F29FC4A5-36B8-41A4-BFB5-587EAF7F7F3E}"/>
              </a:ext>
            </a:extLst>
          </p:cNvPr>
          <p:cNvCxnSpPr>
            <a:cxnSpLocks/>
            <a:stCxn id="13" idx="1"/>
          </p:cNvCxnSpPr>
          <p:nvPr/>
        </p:nvCxnSpPr>
        <p:spPr>
          <a:xfrm flipH="1" flipV="1">
            <a:off x="8309499" y="3338004"/>
            <a:ext cx="1633492" cy="114413"/>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BDC66291-776D-4409-AB9A-5E4BBE4E619B}"/>
              </a:ext>
            </a:extLst>
          </p:cNvPr>
          <p:cNvCxnSpPr>
            <a:cxnSpLocks/>
            <a:stCxn id="11" idx="1"/>
          </p:cNvCxnSpPr>
          <p:nvPr/>
        </p:nvCxnSpPr>
        <p:spPr>
          <a:xfrm flipH="1" flipV="1">
            <a:off x="7877154" y="3712841"/>
            <a:ext cx="1681436" cy="410138"/>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DF1DB576-3A8D-4543-955E-63AD4D55CECF}"/>
              </a:ext>
            </a:extLst>
          </p:cNvPr>
          <p:cNvCxnSpPr>
            <a:cxnSpLocks/>
            <a:stCxn id="15" idx="1"/>
          </p:cNvCxnSpPr>
          <p:nvPr/>
        </p:nvCxnSpPr>
        <p:spPr>
          <a:xfrm flipH="1" flipV="1">
            <a:off x="8544861" y="4681045"/>
            <a:ext cx="1475370" cy="184666"/>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5C9CA0A6-4B2A-44EB-90A0-22FD42E3C9AD}"/>
              </a:ext>
            </a:extLst>
          </p:cNvPr>
          <p:cNvCxnSpPr>
            <a:cxnSpLocks/>
          </p:cNvCxnSpPr>
          <p:nvPr/>
        </p:nvCxnSpPr>
        <p:spPr>
          <a:xfrm>
            <a:off x="2965142" y="2781857"/>
            <a:ext cx="1731145" cy="556147"/>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6740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A8563-D1EA-4726-93A0-DA4B292830EA}"/>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DESIGN STUDY</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6" name="Content Placeholder 5">
            <a:extLst>
              <a:ext uri="{FF2B5EF4-FFF2-40B4-BE49-F238E27FC236}">
                <a16:creationId xmlns:a16="http://schemas.microsoft.com/office/drawing/2014/main" id="{D879ACD3-87E5-4A64-8AB8-1D59472BFFB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308313" y="2286000"/>
            <a:ext cx="7151511" cy="4022725"/>
          </a:xfrm>
        </p:spPr>
      </p:pic>
      <p:sp>
        <p:nvSpPr>
          <p:cNvPr id="4" name="TextBox 3">
            <a:extLst>
              <a:ext uri="{FF2B5EF4-FFF2-40B4-BE49-F238E27FC236}">
                <a16:creationId xmlns:a16="http://schemas.microsoft.com/office/drawing/2014/main" id="{A2DF7541-4715-45A7-9A91-74D52818E929}"/>
              </a:ext>
            </a:extLst>
          </p:cNvPr>
          <p:cNvSpPr txBox="1"/>
          <p:nvPr/>
        </p:nvSpPr>
        <p:spPr>
          <a:xfrm>
            <a:off x="11245349" y="1056441"/>
            <a:ext cx="266330" cy="400110"/>
          </a:xfrm>
          <a:prstGeom prst="rect">
            <a:avLst/>
          </a:prstGeom>
          <a:noFill/>
        </p:spPr>
        <p:txBody>
          <a:bodyPr wrap="square" rtlCol="0">
            <a:spAutoFit/>
          </a:bodyPr>
          <a:lstStyle/>
          <a:p>
            <a:r>
              <a:rPr lang="en-US" sz="2000" dirty="0">
                <a:solidFill>
                  <a:schemeClr val="bg2"/>
                </a:solidFill>
              </a:rPr>
              <a:t>8</a:t>
            </a:r>
            <a:endParaRPr lang="en-IN" sz="2000" dirty="0">
              <a:solidFill>
                <a:schemeClr val="bg2"/>
              </a:solidFill>
            </a:endParaRPr>
          </a:p>
        </p:txBody>
      </p:sp>
      <p:sp>
        <p:nvSpPr>
          <p:cNvPr id="7" name="Rectangle 6">
            <a:extLst>
              <a:ext uri="{FF2B5EF4-FFF2-40B4-BE49-F238E27FC236}">
                <a16:creationId xmlns:a16="http://schemas.microsoft.com/office/drawing/2014/main" id="{F4911A9E-80E5-459B-9448-79EDC07AFBFF}"/>
              </a:ext>
            </a:extLst>
          </p:cNvPr>
          <p:cNvSpPr/>
          <p:nvPr/>
        </p:nvSpPr>
        <p:spPr>
          <a:xfrm>
            <a:off x="3038752" y="3714155"/>
            <a:ext cx="3178206" cy="49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8E7CEA29-9DC2-408C-9ABE-B5D3B6B8C06E}"/>
              </a:ext>
            </a:extLst>
          </p:cNvPr>
          <p:cNvCxnSpPr/>
          <p:nvPr/>
        </p:nvCxnSpPr>
        <p:spPr>
          <a:xfrm>
            <a:off x="3329126" y="5639459"/>
            <a:ext cx="1819923"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sp>
        <p:nvSpPr>
          <p:cNvPr id="10" name="Left Brace 9">
            <a:extLst>
              <a:ext uri="{FF2B5EF4-FFF2-40B4-BE49-F238E27FC236}">
                <a16:creationId xmlns:a16="http://schemas.microsoft.com/office/drawing/2014/main" id="{6CDD4D24-8291-4C96-8296-6BF68B6A75F8}"/>
              </a:ext>
            </a:extLst>
          </p:cNvPr>
          <p:cNvSpPr/>
          <p:nvPr/>
        </p:nvSpPr>
        <p:spPr>
          <a:xfrm>
            <a:off x="5200494" y="4955948"/>
            <a:ext cx="430815" cy="1140804"/>
          </a:xfrm>
          <a:prstGeom prst="leftBrace">
            <a:avLst>
              <a:gd name="adj1" fmla="val 18333"/>
              <a:gd name="adj2" fmla="val 50000"/>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IN"/>
          </a:p>
        </p:txBody>
      </p:sp>
      <p:sp>
        <p:nvSpPr>
          <p:cNvPr id="11" name="TextBox 10">
            <a:extLst>
              <a:ext uri="{FF2B5EF4-FFF2-40B4-BE49-F238E27FC236}">
                <a16:creationId xmlns:a16="http://schemas.microsoft.com/office/drawing/2014/main" id="{64ECBBF3-BB79-4C51-AA87-0F8312274558}"/>
              </a:ext>
            </a:extLst>
          </p:cNvPr>
          <p:cNvSpPr txBox="1"/>
          <p:nvPr/>
        </p:nvSpPr>
        <p:spPr>
          <a:xfrm>
            <a:off x="5490220" y="5064685"/>
            <a:ext cx="839101" cy="923330"/>
          </a:xfrm>
          <a:prstGeom prst="rect">
            <a:avLst/>
          </a:prstGeom>
          <a:noFill/>
        </p:spPr>
        <p:txBody>
          <a:bodyPr wrap="square" rtlCol="0">
            <a:spAutoFit/>
          </a:bodyPr>
          <a:lstStyle/>
          <a:p>
            <a:r>
              <a:rPr lang="en-US" dirty="0">
                <a:solidFill>
                  <a:schemeClr val="accent3">
                    <a:lumMod val="75000"/>
                  </a:schemeClr>
                </a:solidFill>
              </a:rPr>
              <a:t>6mm,</a:t>
            </a:r>
          </a:p>
          <a:p>
            <a:r>
              <a:rPr lang="en-US" dirty="0">
                <a:solidFill>
                  <a:schemeClr val="accent3">
                    <a:lumMod val="75000"/>
                  </a:schemeClr>
                </a:solidFill>
              </a:rPr>
              <a:t>4mm, </a:t>
            </a:r>
          </a:p>
          <a:p>
            <a:r>
              <a:rPr lang="en-US" dirty="0">
                <a:solidFill>
                  <a:schemeClr val="accent3">
                    <a:lumMod val="75000"/>
                  </a:schemeClr>
                </a:solidFill>
              </a:rPr>
              <a:t>2mm,</a:t>
            </a:r>
            <a:endParaRPr lang="en-IN" dirty="0">
              <a:solidFill>
                <a:schemeClr val="accent3">
                  <a:lumMod val="75000"/>
                </a:schemeClr>
              </a:solidFill>
            </a:endParaRPr>
          </a:p>
        </p:txBody>
      </p:sp>
    </p:spTree>
    <p:extLst>
      <p:ext uri="{BB962C8B-B14F-4D97-AF65-F5344CB8AC3E}">
        <p14:creationId xmlns:p14="http://schemas.microsoft.com/office/powerpoint/2010/main" val="152226596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docProps/app.xml><?xml version="1.0" encoding="utf-8"?>
<Properties xmlns="http://schemas.openxmlformats.org/officeDocument/2006/extended-properties" xmlns:vt="http://schemas.openxmlformats.org/officeDocument/2006/docPropsVTypes">
  <Template>Integral</Template>
  <TotalTime>3844</TotalTime>
  <Words>2576</Words>
  <Application>Microsoft Office PowerPoint</Application>
  <PresentationFormat>Widescreen</PresentationFormat>
  <Paragraphs>285</Paragraphs>
  <Slides>42</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Symbol</vt:lpstr>
      <vt:lpstr>Times New Roman</vt:lpstr>
      <vt:lpstr>Trebuchet MS</vt:lpstr>
      <vt:lpstr>Tw Cen MT</vt:lpstr>
      <vt:lpstr>Tw Cen MT Condensed</vt:lpstr>
      <vt:lpstr>Wingdings 3</vt:lpstr>
      <vt:lpstr>Integral</vt:lpstr>
      <vt:lpstr>PowerPoint Presentation</vt:lpstr>
      <vt:lpstr>INTRODUCTION:</vt:lpstr>
      <vt:lpstr>LITERATURE REVIEW</vt:lpstr>
      <vt:lpstr>Cont.…</vt:lpstr>
      <vt:lpstr>Cont.…</vt:lpstr>
      <vt:lpstr>PURPOSE</vt:lpstr>
      <vt:lpstr>STUDY AIM(S)</vt:lpstr>
      <vt:lpstr>EXAMPLE MODEL</vt:lpstr>
      <vt:lpstr>DESIGN STUDY</vt:lpstr>
      <vt:lpstr>Cont.…</vt:lpstr>
      <vt:lpstr>Cont.…</vt:lpstr>
      <vt:lpstr>PROJECT WORK</vt:lpstr>
      <vt:lpstr>PART:1</vt:lpstr>
      <vt:lpstr>Cont.…</vt:lpstr>
      <vt:lpstr>Cont.…</vt:lpstr>
      <vt:lpstr>Cont.…</vt:lpstr>
      <vt:lpstr>Cont.…</vt:lpstr>
      <vt:lpstr>Cont.…</vt:lpstr>
      <vt:lpstr>Cont.…</vt:lpstr>
      <vt:lpstr>RESULT(S)</vt:lpstr>
      <vt:lpstr>Cont.…</vt:lpstr>
      <vt:lpstr>Cont.…</vt:lpstr>
      <vt:lpstr>Cont.…</vt:lpstr>
      <vt:lpstr>Cont.…</vt:lpstr>
      <vt:lpstr>Cont.…</vt:lpstr>
      <vt:lpstr>Cont.…</vt:lpstr>
      <vt:lpstr>Cont.…</vt:lpstr>
      <vt:lpstr>Cont.…</vt:lpstr>
      <vt:lpstr>Cont.…</vt:lpstr>
      <vt:lpstr>PART:2</vt:lpstr>
      <vt:lpstr>Cont.…</vt:lpstr>
      <vt:lpstr>Cont.…</vt:lpstr>
      <vt:lpstr>Cont.…</vt:lpstr>
      <vt:lpstr>Cont.…</vt:lpstr>
      <vt:lpstr>Cont.…</vt:lpstr>
      <vt:lpstr>Cont.…</vt:lpstr>
      <vt:lpstr>Cont.…</vt:lpstr>
      <vt:lpstr>Cont.…</vt:lpstr>
      <vt:lpstr>ACKNOWLEDGMENT(S)</vt:lpstr>
      <vt:lpstr>CONCLUSION</vt:lpstr>
      <vt:lpstr>CITATION(S)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ACHIEVING MAXIMUM CONTROL OVER MAGNETIC LEVITATION USING UDE CONTROLLER</dc:title>
  <dc:creator>Anirudha Behera</dc:creator>
  <cp:lastModifiedBy>Anirudha Behera</cp:lastModifiedBy>
  <cp:revision>6</cp:revision>
  <dcterms:created xsi:type="dcterms:W3CDTF">2022-04-20T03:35:28Z</dcterms:created>
  <dcterms:modified xsi:type="dcterms:W3CDTF">2022-05-04T10:54:31Z</dcterms:modified>
</cp:coreProperties>
</file>